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7" r:id="rId3"/>
  </p:sldMasterIdLst>
  <p:notesMasterIdLst>
    <p:notesMasterId r:id="rId5"/>
  </p:notesMasterIdLst>
  <p:handoutMasterIdLst>
    <p:handoutMasterId r:id="rId21"/>
  </p:handoutMasterIdLst>
  <p:sldIdLst>
    <p:sldId id="3052" r:id="rId4"/>
    <p:sldId id="3053" r:id="rId6"/>
    <p:sldId id="3118" r:id="rId7"/>
    <p:sldId id="3164" r:id="rId8"/>
    <p:sldId id="3163" r:id="rId9"/>
    <p:sldId id="3165" r:id="rId10"/>
    <p:sldId id="3120" r:id="rId11"/>
    <p:sldId id="3166" r:id="rId12"/>
    <p:sldId id="3156" r:id="rId13"/>
    <p:sldId id="3168" r:id="rId14"/>
    <p:sldId id="3121" r:id="rId15"/>
    <p:sldId id="3185" r:id="rId16"/>
    <p:sldId id="3122" r:id="rId17"/>
    <p:sldId id="3188" r:id="rId18"/>
    <p:sldId id="3193" r:id="rId19"/>
    <p:sldId id="3190" r:id="rId20"/>
  </p:sldIdLst>
  <p:sldSz cx="12858750" cy="723265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F3F3F"/>
    <a:srgbClr val="E73508"/>
    <a:srgbClr val="E13308"/>
    <a:srgbClr val="E73D0A"/>
    <a:srgbClr val="DE3108"/>
    <a:srgbClr val="507199"/>
    <a:srgbClr val="F31E24"/>
    <a:srgbClr val="408FD3"/>
    <a:srgbClr val="E0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7" autoAdjust="0"/>
    <p:restoredTop sz="95317" autoAdjust="0"/>
  </p:normalViewPr>
  <p:slideViewPr>
    <p:cSldViewPr>
      <p:cViewPr varScale="1">
        <p:scale>
          <a:sx n="80" d="100"/>
          <a:sy n="80" d="100"/>
        </p:scale>
        <p:origin x="629" y="62"/>
      </p:cViewPr>
      <p:guideLst>
        <p:guide orient="horz" pos="2342"/>
        <p:guide pos="4050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336" y="-90"/>
      </p:cViewPr>
      <p:guideLst>
        <p:guide orient="horz" pos="296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F5570-FE69-4FDF-99DA-8CDE436443C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7D2C-BD79-4F5D-B8E9-7DA9ED18E01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758" y="2594928"/>
            <a:ext cx="11090275" cy="1397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9484-94A1-4000-B1E2-739288819D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E94E-45E4-4DF0-8F85-0C507DF632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758" y="2594928"/>
            <a:ext cx="11090275" cy="1397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9484-94A1-4000-B1E2-739288819D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E94E-45E4-4DF0-8F85-0C507DF632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2858750" cy="7232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>
            <a:fillRect/>
          </a:stretch>
        </p:blipFill>
        <p:spPr bwMode="auto">
          <a:xfrm>
            <a:off x="635" y="0"/>
            <a:ext cx="12836525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0"/>
            <a:ext cx="12858750" cy="7232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>
            <a:fillRect/>
          </a:stretch>
        </p:blipFill>
        <p:spPr bwMode="auto">
          <a:xfrm>
            <a:off x="635" y="0"/>
            <a:ext cx="12836525" cy="84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9.xml"/><Relationship Id="rId2" Type="http://schemas.openxmlformats.org/officeDocument/2006/relationships/hyperlink" Target="https://webapp.vizen.cn/vizen_edu_pc/index.html?appId=1904069164" TargetMode="Externa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358140" y="-111125"/>
            <a:ext cx="13216890" cy="7346074"/>
            <a:chOff x="-564" y="-175"/>
            <a:chExt cx="20814" cy="1156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"/>
              <a:ext cx="20250" cy="1139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rcRect l="-448"/>
            <a:stretch>
              <a:fillRect/>
            </a:stretch>
          </p:blipFill>
          <p:spPr>
            <a:xfrm>
              <a:off x="-564" y="-175"/>
              <a:ext cx="20814" cy="5580"/>
            </a:xfrm>
            <a:prstGeom prst="rect">
              <a:avLst/>
            </a:prstGeom>
          </p:spPr>
        </p:pic>
      </p:grpSp>
      <p:sp>
        <p:nvSpPr>
          <p:cNvPr id="5" name="标题 3"/>
          <p:cNvSpPr>
            <a:spLocks noGrp="1" noChangeArrowheads="1"/>
          </p:cNvSpPr>
          <p:nvPr/>
        </p:nvSpPr>
        <p:spPr bwMode="auto">
          <a:xfrm>
            <a:off x="4084955" y="787400"/>
            <a:ext cx="4688205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8000" b="1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2019</a:t>
            </a:r>
            <a:endParaRPr lang="en-US" altLang="zh-CN" sz="80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66190" y="2672715"/>
            <a:ext cx="10989945" cy="1887855"/>
            <a:chOff x="1798" y="4379"/>
            <a:chExt cx="17307" cy="2973"/>
          </a:xfrm>
        </p:grpSpPr>
        <p:sp>
          <p:nvSpPr>
            <p:cNvPr id="6" name="TextBox 11"/>
            <p:cNvSpPr txBox="1"/>
            <p:nvPr/>
          </p:nvSpPr>
          <p:spPr>
            <a:xfrm>
              <a:off x="1798" y="4379"/>
              <a:ext cx="1540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54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《新时代思政教育数据库》介绍</a:t>
              </a:r>
              <a:endParaRPr lang="zh-CN" altLang="en-US" sz="5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TextBox 11"/>
            <p:cNvSpPr txBox="1"/>
            <p:nvPr/>
          </p:nvSpPr>
          <p:spPr>
            <a:xfrm>
              <a:off x="8519" y="6627"/>
              <a:ext cx="10586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—— </a:t>
              </a:r>
              <a:r>
                <a:rPr lang="zh-CN" altLang="en-US" sz="2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深挖思政元素，</a:t>
              </a:r>
              <a:r>
                <a:rPr sz="2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提供思政教育资源建设</a:t>
              </a:r>
              <a:r>
                <a:rPr lang="zh-CN" altLang="en-US" sz="2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素材</a:t>
              </a:r>
              <a:r>
                <a:rPr lang="en-US" altLang="zh-CN" sz="2400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endParaRPr lang="en-US" altLang="zh-CN" sz="24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</p:grpSp>
      <p:pic>
        <p:nvPicPr>
          <p:cNvPr id="1229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25"/>
            <a:ext cx="604837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1363960" y="6854825"/>
            <a:ext cx="1402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2019.09</a:t>
            </a:r>
            <a:endParaRPr lang="en-US" altLang="zh-CN" sz="16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3" descr="森途国信LOGO-横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274955"/>
            <a:ext cx="1837055" cy="5765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268668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3.1.3 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全景思政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6075" y="1918970"/>
            <a:ext cx="5626735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>
              <a:lnSpc>
                <a:spcPct val="160000"/>
              </a:lnSpc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选取与思政课堂结合的“爱国主义教育示范基地、百家红色旅游经典景区”，利用</a:t>
            </a:r>
            <a:r>
              <a:rPr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全景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融媒体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技术，</a:t>
            </a:r>
            <a:r>
              <a:rPr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°实景</a:t>
            </a:r>
            <a:r>
              <a:rPr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展示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历史、精神文化</a:t>
            </a:r>
            <a:r>
              <a:rPr 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媒体资源的融合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，让用户在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浏览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景点的同时获得“精神食粮”。</a:t>
            </a:r>
            <a:endParaRPr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333"/>
          <p:cNvPicPr>
            <a:picLocks noChangeAspect="1"/>
          </p:cNvPicPr>
          <p:nvPr/>
        </p:nvPicPr>
        <p:blipFill>
          <a:blip r:embed="rId1"/>
          <a:srcRect t="3251" b="33277"/>
          <a:stretch>
            <a:fillRect/>
          </a:stretch>
        </p:blipFill>
        <p:spPr>
          <a:xfrm>
            <a:off x="6111240" y="869950"/>
            <a:ext cx="6489065" cy="6384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346075" y="4027170"/>
            <a:ext cx="5626735" cy="166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>
              <a:lnSpc>
                <a:spcPct val="160000"/>
              </a:lnSpc>
            </a:pP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全景思政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包括辛亥革命、建党、大革命、十年内战、抗日战争、人物楷模等9大模块30个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红色基地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，在讲解红色文化的同时，结合新时代新形势，融合时代元素，将红色文化记忆融入现代智慧成果之中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224530" y="6297930"/>
            <a:ext cx="2376170" cy="601980"/>
            <a:chOff x="4198" y="9338"/>
            <a:chExt cx="3742" cy="948"/>
          </a:xfrm>
        </p:grpSpPr>
        <p:sp>
          <p:nvSpPr>
            <p:cNvPr id="6" name="矩形 5"/>
            <p:cNvSpPr/>
            <p:nvPr/>
          </p:nvSpPr>
          <p:spPr>
            <a:xfrm>
              <a:off x="4198" y="9338"/>
              <a:ext cx="3742" cy="9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353" y="9522"/>
              <a:ext cx="343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u="sng" dirty="0">
                  <a:latin typeface="微软雅黑" panose="020B0503020204020204" pitchFamily="34" charset="-122"/>
                  <a:ea typeface="微软雅黑" panose="020B0503020204020204" pitchFamily="34" charset="-122"/>
                  <a:hlinkClick r:id="rId2" action="ppaction://hlinkfile"/>
                </a:rPr>
                <a:t>新文化运动</a:t>
              </a:r>
              <a:endParaRPr lang="zh-CN" altLang="en-US" u="sng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TextBox 48"/>
          <p:cNvSpPr txBox="1"/>
          <p:nvPr/>
        </p:nvSpPr>
        <p:spPr>
          <a:xfrm>
            <a:off x="1184074" y="186385"/>
            <a:ext cx="5488940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3.2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专业课程思政素材</a:t>
            </a:r>
            <a:r>
              <a:rPr lang="en-US" altLang="zh-CN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课程思政</a:t>
            </a:r>
            <a:endParaRPr lang="zh-CN" alt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7965" y="2709545"/>
            <a:ext cx="459740" cy="2938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课程思政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50930" y="1755775"/>
            <a:ext cx="1264920" cy="4996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课程思政模块内容根据高校不同的学科特点，结合社会热点、重点事件，从学科的起源、发展、技术、影响等维度提供可融合的案例素材，让专业知识的学习不再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冰冷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623695"/>
            <a:ext cx="10135235" cy="51111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" y="3741420"/>
            <a:ext cx="6216015" cy="328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978535"/>
            <a:ext cx="5876925" cy="32810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45" y="3847465"/>
            <a:ext cx="5901055" cy="3358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361950" y="1348740"/>
            <a:ext cx="6011545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哲学社会科学类：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视频资料提供马克思主义中国化的最新理论成果，重视价值引导和优秀传统文化的传承，引导学生自觉弘扬和践行社会主义核心价值观，不断增强“四个自信”。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6075" y="2526665"/>
            <a:ext cx="6011545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理工类：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视频资料从起源、发展、影响等维度阐述专业技术的艰难历程，在增强民族自信的同时，弘扬科学精神、探索创新精神。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TextBox 48"/>
          <p:cNvSpPr txBox="1"/>
          <p:nvPr/>
        </p:nvSpPr>
        <p:spPr>
          <a:xfrm>
            <a:off x="1184074" y="186385"/>
            <a:ext cx="5488940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3.2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专业课程思政素材</a:t>
            </a:r>
            <a:r>
              <a:rPr lang="en-US" altLang="zh-CN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课程思政</a:t>
            </a:r>
            <a:endParaRPr lang="zh-CN" alt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TextBox 48"/>
          <p:cNvSpPr txBox="1"/>
          <p:nvPr/>
        </p:nvSpPr>
        <p:spPr>
          <a:xfrm>
            <a:off x="1184074" y="186385"/>
            <a:ext cx="546036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algn="l"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3.3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价值观培育（德育元素）资源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8290" y="985520"/>
            <a:ext cx="12282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争做社会主义合格的建设者和可靠接班人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需要学校教师的引导，更需要自身的学习领悟。学校和教师指明方向、教会方法，学生需要通过社会实践深刻体会，做个德才兼备的高素质人才。数据库以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“光明慕课”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为主，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“时政热点”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“学習阅读”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等版块为辅助，提供与个人道德修养相关的德育元素资源。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0740" y="3048000"/>
            <a:ext cx="23622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光明慕课</a:t>
            </a:r>
            <a:endParaRPr lang="zh-CN" sz="16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2110" y="3679825"/>
            <a:ext cx="32994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挖掘核心价值观在中国文化、生态文明等的表现，宣传我国在各个方面建设的成果；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注重学生的心里健康教育，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使广大学生坚定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四个自信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，激发其爱国主义情怀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和民族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自豪感，做合格的社会主义接班人。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8090" y="2563495"/>
            <a:ext cx="8739505" cy="43351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21411" y="1860870"/>
            <a:ext cx="10454642" cy="4610918"/>
            <a:chOff x="1625712" y="1979699"/>
            <a:chExt cx="8700618" cy="3693482"/>
          </a:xfrm>
        </p:grpSpPr>
        <p:grpSp>
          <p:nvGrpSpPr>
            <p:cNvPr id="2" name="组合 12"/>
            <p:cNvGrpSpPr/>
            <p:nvPr/>
          </p:nvGrpSpPr>
          <p:grpSpPr bwMode="auto">
            <a:xfrm>
              <a:off x="5762373" y="4012656"/>
              <a:ext cx="77778" cy="1660525"/>
              <a:chOff x="4447640" y="4598361"/>
              <a:chExt cx="77272" cy="1660771"/>
            </a:xfrm>
            <a:solidFill>
              <a:sysClr val="windowText" lastClr="000000">
                <a:lumMod val="50000"/>
                <a:lumOff val="50000"/>
              </a:sysClr>
            </a:solidFill>
          </p:grpSpPr>
          <p:cxnSp>
            <p:nvCxnSpPr>
              <p:cNvPr id="8" name="直接连接符 7"/>
              <p:cNvCxnSpPr/>
              <p:nvPr/>
            </p:nvCxnSpPr>
            <p:spPr>
              <a:xfrm>
                <a:off x="4487065" y="4598361"/>
                <a:ext cx="0" cy="1582972"/>
              </a:xfrm>
              <a:prstGeom prst="line">
                <a:avLst/>
              </a:prstGeom>
              <a:grp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" name="椭圆 8"/>
              <p:cNvSpPr/>
              <p:nvPr/>
            </p:nvSpPr>
            <p:spPr>
              <a:xfrm>
                <a:off x="4447640" y="6181333"/>
                <a:ext cx="77272" cy="77799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639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15"/>
            <p:cNvGrpSpPr/>
            <p:nvPr/>
          </p:nvGrpSpPr>
          <p:grpSpPr bwMode="auto">
            <a:xfrm>
              <a:off x="6156454" y="2204865"/>
              <a:ext cx="76190" cy="1639887"/>
              <a:chOff x="6004819" y="2158186"/>
              <a:chExt cx="77272" cy="1641049"/>
            </a:xfrm>
            <a:solidFill>
              <a:sysClr val="windowText" lastClr="000000">
                <a:lumMod val="50000"/>
                <a:lumOff val="50000"/>
              </a:sysClr>
            </a:solidFill>
          </p:grpSpPr>
          <p:cxnSp>
            <p:nvCxnSpPr>
              <p:cNvPr id="50" name="直接连接符 49"/>
              <p:cNvCxnSpPr/>
              <p:nvPr/>
            </p:nvCxnSpPr>
            <p:spPr>
              <a:xfrm>
                <a:off x="6043455" y="2215376"/>
                <a:ext cx="0" cy="1583859"/>
              </a:xfrm>
              <a:prstGeom prst="line">
                <a:avLst/>
              </a:prstGeom>
              <a:grp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1" name="椭圆 50"/>
              <p:cNvSpPr/>
              <p:nvPr/>
            </p:nvSpPr>
            <p:spPr>
              <a:xfrm>
                <a:off x="6004819" y="2158186"/>
                <a:ext cx="77272" cy="77842"/>
              </a:xfrm>
              <a:prstGeom prst="ellipse">
                <a:avLst/>
              </a:prstGeom>
              <a:solidFill>
                <a:srgbClr val="C00000"/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 defTabSz="9639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2" name="流程图: 可选过程 51"/>
            <p:cNvSpPr/>
            <p:nvPr/>
          </p:nvSpPr>
          <p:spPr>
            <a:xfrm>
              <a:off x="1726648" y="4190429"/>
              <a:ext cx="3681689" cy="410989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1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学習阅读</a:t>
              </a:r>
              <a:endParaRPr lang="zh-CN" sz="1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TextBox 10"/>
            <p:cNvSpPr txBox="1">
              <a:spLocks noChangeArrowheads="1"/>
            </p:cNvSpPr>
            <p:nvPr/>
          </p:nvSpPr>
          <p:spPr bwMode="auto">
            <a:xfrm>
              <a:off x="1625712" y="4601300"/>
              <a:ext cx="3657493" cy="9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6393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spc="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“阅读学习可以让人保持思想活力，让人得到智慧启发，让人滋养浩然之气。”遵循习总书记的教导，贯彻重要讲话精神，追随其读书之路，不断坚持学习，实现“引经用典”的能力。</a:t>
              </a:r>
              <a:endParaRPr lang="zh-CN" altLang="en-US" sz="1400" spc="3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流程图: 可选过程 53"/>
            <p:cNvSpPr/>
            <p:nvPr/>
          </p:nvSpPr>
          <p:spPr>
            <a:xfrm>
              <a:off x="6988495" y="1979699"/>
              <a:ext cx="2974982" cy="410989"/>
            </a:xfrm>
            <a:prstGeom prst="flowChartAlternateProcess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6393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1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时政热点</a:t>
              </a:r>
              <a:endParaRPr lang="zh-CN" sz="1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TextBox 10"/>
            <p:cNvSpPr txBox="1">
              <a:spLocks noChangeArrowheads="1"/>
            </p:cNvSpPr>
            <p:nvPr/>
          </p:nvSpPr>
          <p:spPr bwMode="auto">
            <a:xfrm>
              <a:off x="6626031" y="2568720"/>
              <a:ext cx="3700299" cy="9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 kern="3000" spc="31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6393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400" spc="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时政热点包括时政要闻、思想建设、人物楷模、时政专题等，提供国家最新新闻热点、学习楷模人物、学科建设等资源数据，可用作高校思政课堂的最新案例素材，从而使思政课堂保持永恒的“新鲜度”。</a:t>
              </a:r>
              <a:endParaRPr lang="zh-CN" altLang="en-US" sz="1400" spc="33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8"/>
          <p:cNvSpPr txBox="1"/>
          <p:nvPr/>
        </p:nvSpPr>
        <p:spPr>
          <a:xfrm>
            <a:off x="1184074" y="186385"/>
            <a:ext cx="546036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p>
            <a:pPr algn="l"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3.3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价值观培育（德育元素）资源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b="12513"/>
          <a:stretch>
            <a:fillRect/>
          </a:stretch>
        </p:blipFill>
        <p:spPr>
          <a:xfrm>
            <a:off x="789305" y="1433195"/>
            <a:ext cx="5330825" cy="3187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8688" r="14171" b="6559"/>
          <a:stretch>
            <a:fillRect/>
          </a:stretch>
        </p:blipFill>
        <p:spPr>
          <a:xfrm>
            <a:off x="6656705" y="3945890"/>
            <a:ext cx="5393055" cy="3184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8"/>
          <p:cNvSpPr txBox="1"/>
          <p:nvPr/>
        </p:nvSpPr>
        <p:spPr>
          <a:xfrm>
            <a:off x="1184074" y="186385"/>
            <a:ext cx="3006090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 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数据库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优势分析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1385" y="2243455"/>
            <a:ext cx="11005185" cy="3260725"/>
            <a:chOff x="1844358" y="2904490"/>
            <a:chExt cx="8678704" cy="2197100"/>
          </a:xfrm>
        </p:grpSpPr>
        <p:sp>
          <p:nvSpPr>
            <p:cNvPr id="3" name="等腰三角形 21"/>
            <p:cNvSpPr/>
            <p:nvPr/>
          </p:nvSpPr>
          <p:spPr>
            <a:xfrm>
              <a:off x="1844358" y="2920365"/>
              <a:ext cx="2520950" cy="2173288"/>
            </a:xfrm>
            <a:prstGeom prst="triangle">
              <a:avLst/>
            </a:prstGeom>
            <a:solidFill>
              <a:srgbClr val="C00000"/>
            </a:solidFill>
            <a:ln w="12700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" name="等腰三角形 25"/>
            <p:cNvSpPr/>
            <p:nvPr/>
          </p:nvSpPr>
          <p:spPr>
            <a:xfrm>
              <a:off x="4873308" y="2912428"/>
              <a:ext cx="2520950" cy="2173287"/>
            </a:xfrm>
            <a:prstGeom prst="triangle">
              <a:avLst/>
            </a:prstGeom>
            <a:solidFill>
              <a:srgbClr val="C00000"/>
            </a:solidFill>
            <a:ln w="12700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等腰三角形 27"/>
            <p:cNvSpPr/>
            <p:nvPr/>
          </p:nvSpPr>
          <p:spPr>
            <a:xfrm>
              <a:off x="7941207" y="2904808"/>
              <a:ext cx="2520950" cy="2173287"/>
            </a:xfrm>
            <a:prstGeom prst="triangle">
              <a:avLst/>
            </a:prstGeom>
            <a:solidFill>
              <a:srgbClr val="C00000"/>
            </a:solidFill>
            <a:ln w="12700">
              <a:noFill/>
            </a:ln>
            <a:effectLst>
              <a:outerShdw dist="38100" dir="2700000" sx="102000" sy="102000" algn="tl" rotWithShape="0">
                <a:srgbClr val="1878A8">
                  <a:alpha val="0"/>
                </a:srgbClr>
              </a:outerShdw>
            </a:effectLst>
          </p:spPr>
          <p:txBody>
            <a:bodyPr anchor="ctr"/>
            <a:lstStyle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等腰三角形 28"/>
            <p:cNvSpPr/>
            <p:nvPr/>
          </p:nvSpPr>
          <p:spPr>
            <a:xfrm flipV="1">
              <a:off x="6405245" y="2928303"/>
              <a:ext cx="2520950" cy="2173287"/>
            </a:xfrm>
            <a:prstGeom prst="triangle">
              <a:avLst/>
            </a:prstGeom>
            <a:solidFill>
              <a:srgbClr val="C00000"/>
            </a:solidFill>
            <a:ln w="12700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等腰三角形 29"/>
            <p:cNvSpPr/>
            <p:nvPr/>
          </p:nvSpPr>
          <p:spPr>
            <a:xfrm flipV="1">
              <a:off x="3242945" y="2904490"/>
              <a:ext cx="2520950" cy="2173605"/>
            </a:xfrm>
            <a:prstGeom prst="triangle">
              <a:avLst/>
            </a:prstGeom>
            <a:solidFill>
              <a:srgbClr val="C00000"/>
            </a:solidFill>
            <a:ln w="12700">
              <a:noFill/>
            </a:ln>
          </p:spPr>
          <p:txBody>
            <a:bodyPr anchor="ctr"/>
            <a:lstStyle/>
            <a:p>
              <a:pPr lvl="0" algn="ctr" eaLnBrk="1" hangingPunct="1"/>
              <a:endParaRPr lang="zh-CN" altLang="zh-CN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25" name="组合 30"/>
            <p:cNvGrpSpPr/>
            <p:nvPr/>
          </p:nvGrpSpPr>
          <p:grpSpPr>
            <a:xfrm>
              <a:off x="7406518" y="3407800"/>
              <a:ext cx="555625" cy="662461"/>
              <a:chOff x="-44036" y="129859"/>
              <a:chExt cx="402656" cy="479364"/>
            </a:xfrm>
          </p:grpSpPr>
          <p:sp>
            <p:nvSpPr>
              <p:cNvPr id="55" name="Freeform 108"/>
              <p:cNvSpPr>
                <a:spLocks noEditPoints="1"/>
              </p:cNvSpPr>
              <p:nvPr/>
            </p:nvSpPr>
            <p:spPr>
              <a:xfrm>
                <a:off x="69134" y="167228"/>
                <a:ext cx="56988" cy="57923"/>
              </a:xfrm>
              <a:custGeom>
                <a:avLst/>
                <a:gdLst>
                  <a:gd name="txL" fmla="*/ 0 w 26"/>
                  <a:gd name="txT" fmla="*/ 0 h 26"/>
                  <a:gd name="txR" fmla="*/ 26 w 26"/>
                  <a:gd name="txB" fmla="*/ 26 h 26"/>
                </a:gdLst>
                <a:ahLst/>
                <a:cxnLst>
                  <a:cxn ang="0">
                    <a:pos x="28494" y="0"/>
                  </a:cxn>
                  <a:cxn ang="0">
                    <a:pos x="0" y="28962"/>
                  </a:cxn>
                  <a:cxn ang="0">
                    <a:pos x="28494" y="57923"/>
                  </a:cxn>
                  <a:cxn ang="0">
                    <a:pos x="56988" y="28962"/>
                  </a:cxn>
                  <a:cxn ang="0">
                    <a:pos x="28494" y="0"/>
                  </a:cxn>
                  <a:cxn ang="0">
                    <a:pos x="28494" y="51240"/>
                  </a:cxn>
                  <a:cxn ang="0">
                    <a:pos x="6576" y="28962"/>
                  </a:cxn>
                  <a:cxn ang="0">
                    <a:pos x="28494" y="6683"/>
                  </a:cxn>
                  <a:cxn ang="0">
                    <a:pos x="50412" y="28962"/>
                  </a:cxn>
                  <a:cxn ang="0">
                    <a:pos x="28494" y="51240"/>
                  </a:cxn>
                </a:cxnLst>
                <a:rect l="txL" t="txT" r="txR" b="txB"/>
                <a:pathLst>
                  <a:path w="26" h="26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6"/>
                      <a:pt x="13" y="26"/>
                    </a:cubicBezTo>
                    <a:cubicBezTo>
                      <a:pt x="20" y="26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13" y="23"/>
                    </a:moveTo>
                    <a:cubicBezTo>
                      <a:pt x="8" y="23"/>
                      <a:pt x="3" y="18"/>
                      <a:pt x="3" y="13"/>
                    </a:cubicBezTo>
                    <a:cubicBezTo>
                      <a:pt x="3" y="7"/>
                      <a:pt x="8" y="3"/>
                      <a:pt x="13" y="3"/>
                    </a:cubicBezTo>
                    <a:cubicBezTo>
                      <a:pt x="19" y="3"/>
                      <a:pt x="23" y="7"/>
                      <a:pt x="23" y="13"/>
                    </a:cubicBezTo>
                    <a:cubicBezTo>
                      <a:pt x="23" y="18"/>
                      <a:pt x="19" y="23"/>
                      <a:pt x="13" y="23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6" name="Freeform 109"/>
              <p:cNvSpPr>
                <a:spLocks noEditPoints="1"/>
              </p:cNvSpPr>
              <p:nvPr/>
            </p:nvSpPr>
            <p:spPr>
              <a:xfrm>
                <a:off x="197125" y="129859"/>
                <a:ext cx="48580" cy="48580"/>
              </a:xfrm>
              <a:custGeom>
                <a:avLst/>
                <a:gdLst>
                  <a:gd name="txL" fmla="*/ 0 w 22"/>
                  <a:gd name="txT" fmla="*/ 0 h 22"/>
                  <a:gd name="txR" fmla="*/ 22 w 22"/>
                  <a:gd name="txB" fmla="*/ 22 h 22"/>
                </a:gdLst>
                <a:ahLst/>
                <a:cxnLst>
                  <a:cxn ang="0">
                    <a:pos x="24290" y="0"/>
                  </a:cxn>
                  <a:cxn ang="0">
                    <a:pos x="0" y="24290"/>
                  </a:cxn>
                  <a:cxn ang="0">
                    <a:pos x="24290" y="48580"/>
                  </a:cxn>
                  <a:cxn ang="0">
                    <a:pos x="48580" y="24290"/>
                  </a:cxn>
                  <a:cxn ang="0">
                    <a:pos x="24290" y="0"/>
                  </a:cxn>
                  <a:cxn ang="0">
                    <a:pos x="24290" y="37539"/>
                  </a:cxn>
                  <a:cxn ang="0">
                    <a:pos x="11041" y="24290"/>
                  </a:cxn>
                  <a:cxn ang="0">
                    <a:pos x="24290" y="11041"/>
                  </a:cxn>
                  <a:cxn ang="0">
                    <a:pos x="37539" y="24290"/>
                  </a:cxn>
                  <a:cxn ang="0">
                    <a:pos x="24290" y="37539"/>
                  </a:cxn>
                </a:cxnLst>
                <a:rect l="txL" t="txT" r="txR" b="txB"/>
                <a:pathLst>
                  <a:path w="22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2" y="17"/>
                      <a:pt x="22" y="11"/>
                    </a:cubicBezTo>
                    <a:cubicBezTo>
                      <a:pt x="22" y="5"/>
                      <a:pt x="17" y="0"/>
                      <a:pt x="11" y="0"/>
                    </a:cubicBezTo>
                    <a:close/>
                    <a:moveTo>
                      <a:pt x="11" y="17"/>
                    </a:moveTo>
                    <a:cubicBezTo>
                      <a:pt x="8" y="17"/>
                      <a:pt x="5" y="14"/>
                      <a:pt x="5" y="11"/>
                    </a:cubicBezTo>
                    <a:cubicBezTo>
                      <a:pt x="5" y="8"/>
                      <a:pt x="8" y="5"/>
                      <a:pt x="11" y="5"/>
                    </a:cubicBezTo>
                    <a:cubicBezTo>
                      <a:pt x="14" y="5"/>
                      <a:pt x="17" y="8"/>
                      <a:pt x="17" y="11"/>
                    </a:cubicBezTo>
                    <a:cubicBezTo>
                      <a:pt x="17" y="14"/>
                      <a:pt x="14" y="17"/>
                      <a:pt x="11" y="17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7" name="Freeform 110"/>
              <p:cNvSpPr>
                <a:spLocks noEditPoints="1"/>
              </p:cNvSpPr>
              <p:nvPr/>
            </p:nvSpPr>
            <p:spPr>
              <a:xfrm>
                <a:off x="82213" y="181242"/>
                <a:ext cx="30830" cy="30830"/>
              </a:xfrm>
              <a:custGeom>
                <a:avLst/>
                <a:gdLst>
                  <a:gd name="txL" fmla="*/ 0 w 14"/>
                  <a:gd name="txT" fmla="*/ 0 h 14"/>
                  <a:gd name="txR" fmla="*/ 14 w 14"/>
                  <a:gd name="txB" fmla="*/ 14 h 14"/>
                </a:gdLst>
                <a:ahLst/>
                <a:cxnLst>
                  <a:cxn ang="0">
                    <a:pos x="15415" y="0"/>
                  </a:cxn>
                  <a:cxn ang="0">
                    <a:pos x="0" y="15415"/>
                  </a:cxn>
                  <a:cxn ang="0">
                    <a:pos x="15415" y="30830"/>
                  </a:cxn>
                  <a:cxn ang="0">
                    <a:pos x="30830" y="15415"/>
                  </a:cxn>
                  <a:cxn ang="0">
                    <a:pos x="15415" y="0"/>
                  </a:cxn>
                  <a:cxn ang="0">
                    <a:pos x="15415" y="22021"/>
                  </a:cxn>
                  <a:cxn ang="0">
                    <a:pos x="8809" y="15415"/>
                  </a:cxn>
                  <a:cxn ang="0">
                    <a:pos x="15415" y="6606"/>
                  </a:cxn>
                  <a:cxn ang="0">
                    <a:pos x="24224" y="15415"/>
                  </a:cxn>
                  <a:cxn ang="0">
                    <a:pos x="15415" y="22021"/>
                  </a:cxn>
                </a:cxnLst>
                <a:rect l="txL" t="txT" r="txR" b="tx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0"/>
                    </a:move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9" y="3"/>
                      <a:pt x="11" y="5"/>
                      <a:pt x="11" y="7"/>
                    </a:cubicBezTo>
                    <a:cubicBezTo>
                      <a:pt x="11" y="9"/>
                      <a:pt x="9" y="10"/>
                      <a:pt x="7" y="10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28" name="Freeform 111"/>
              <p:cNvSpPr>
                <a:spLocks noEditPoints="1"/>
              </p:cNvSpPr>
              <p:nvPr/>
            </p:nvSpPr>
            <p:spPr>
              <a:xfrm>
                <a:off x="128798" y="264488"/>
                <a:ext cx="97161" cy="97161"/>
              </a:xfrm>
              <a:custGeom>
                <a:avLst/>
                <a:gdLst>
                  <a:gd name="txL" fmla="*/ 0 w 44"/>
                  <a:gd name="txT" fmla="*/ 0 h 44"/>
                  <a:gd name="txR" fmla="*/ 44 w 44"/>
                  <a:gd name="txB" fmla="*/ 44 h 44"/>
                </a:gdLst>
                <a:ahLst/>
                <a:cxnLst>
                  <a:cxn ang="0">
                    <a:pos x="48581" y="0"/>
                  </a:cxn>
                  <a:cxn ang="0">
                    <a:pos x="0" y="48581"/>
                  </a:cxn>
                  <a:cxn ang="0">
                    <a:pos x="48581" y="97161"/>
                  </a:cxn>
                  <a:cxn ang="0">
                    <a:pos x="97161" y="48581"/>
                  </a:cxn>
                  <a:cxn ang="0">
                    <a:pos x="48581" y="0"/>
                  </a:cxn>
                  <a:cxn ang="0">
                    <a:pos x="48581" y="86120"/>
                  </a:cxn>
                  <a:cxn ang="0">
                    <a:pos x="11041" y="48581"/>
                  </a:cxn>
                  <a:cxn ang="0">
                    <a:pos x="48581" y="13249"/>
                  </a:cxn>
                  <a:cxn ang="0">
                    <a:pos x="86120" y="48581"/>
                  </a:cxn>
                  <a:cxn ang="0">
                    <a:pos x="48581" y="86120"/>
                  </a:cxn>
                </a:cxnLst>
                <a:rect l="txL" t="txT" r="txR" b="txB"/>
                <a:pathLst>
                  <a:path w="44" h="44"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lose/>
                    <a:moveTo>
                      <a:pt x="22" y="39"/>
                    </a:moveTo>
                    <a:cubicBezTo>
                      <a:pt x="13" y="39"/>
                      <a:pt x="5" y="31"/>
                      <a:pt x="5" y="22"/>
                    </a:cubicBezTo>
                    <a:cubicBezTo>
                      <a:pt x="5" y="13"/>
                      <a:pt x="13" y="6"/>
                      <a:pt x="22" y="6"/>
                    </a:cubicBezTo>
                    <a:cubicBezTo>
                      <a:pt x="31" y="6"/>
                      <a:pt x="39" y="13"/>
                      <a:pt x="39" y="22"/>
                    </a:cubicBezTo>
                    <a:cubicBezTo>
                      <a:pt x="39" y="31"/>
                      <a:pt x="31" y="39"/>
                      <a:pt x="22" y="39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9" name="Freeform 112"/>
              <p:cNvSpPr>
                <a:spLocks noEditPoints="1"/>
              </p:cNvSpPr>
              <p:nvPr/>
            </p:nvSpPr>
            <p:spPr>
              <a:xfrm>
                <a:off x="-44036" y="158920"/>
                <a:ext cx="402656" cy="450303"/>
              </a:xfrm>
              <a:custGeom>
                <a:avLst/>
                <a:gdLst>
                  <a:gd name="txL" fmla="*/ 0 w 182"/>
                  <a:gd name="txT" fmla="*/ 0 h 204"/>
                  <a:gd name="txR" fmla="*/ 182 w 182"/>
                  <a:gd name="txB" fmla="*/ 204 h 204"/>
                </a:gdLst>
                <a:ahLst/>
                <a:cxnLst>
                  <a:cxn ang="0">
                    <a:pos x="347346" y="211907"/>
                  </a:cxn>
                  <a:cxn ang="0">
                    <a:pos x="338497" y="105954"/>
                  </a:cxn>
                  <a:cxn ang="0">
                    <a:pos x="172567" y="0"/>
                  </a:cxn>
                  <a:cxn ang="0">
                    <a:pos x="2212" y="174382"/>
                  </a:cxn>
                  <a:cxn ang="0">
                    <a:pos x="0" y="450303"/>
                  </a:cxn>
                  <a:cxn ang="0">
                    <a:pos x="250001" y="388497"/>
                  </a:cxn>
                  <a:cxn ang="0">
                    <a:pos x="325222" y="388497"/>
                  </a:cxn>
                  <a:cxn ang="0">
                    <a:pos x="325222" y="388497"/>
                  </a:cxn>
                  <a:cxn ang="0">
                    <a:pos x="345134" y="333313"/>
                  </a:cxn>
                  <a:cxn ang="0">
                    <a:pos x="323010" y="320068"/>
                  </a:cxn>
                  <a:cxn ang="0">
                    <a:pos x="345134" y="309031"/>
                  </a:cxn>
                  <a:cxn ang="0">
                    <a:pos x="342921" y="304617"/>
                  </a:cxn>
                  <a:cxn ang="0">
                    <a:pos x="376107" y="245018"/>
                  </a:cxn>
                  <a:cxn ang="0">
                    <a:pos x="137169" y="205285"/>
                  </a:cxn>
                  <a:cxn ang="0">
                    <a:pos x="137169" y="225152"/>
                  </a:cxn>
                  <a:cxn ang="0">
                    <a:pos x="119469" y="231774"/>
                  </a:cxn>
                  <a:cxn ang="0">
                    <a:pos x="106195" y="242810"/>
                  </a:cxn>
                  <a:cxn ang="0">
                    <a:pos x="88496" y="236188"/>
                  </a:cxn>
                  <a:cxn ang="0">
                    <a:pos x="70797" y="236188"/>
                  </a:cxn>
                  <a:cxn ang="0">
                    <a:pos x="61947" y="218529"/>
                  </a:cxn>
                  <a:cxn ang="0">
                    <a:pos x="48673" y="205285"/>
                  </a:cxn>
                  <a:cxn ang="0">
                    <a:pos x="57522" y="187626"/>
                  </a:cxn>
                  <a:cxn ang="0">
                    <a:pos x="57522" y="167760"/>
                  </a:cxn>
                  <a:cxn ang="0">
                    <a:pos x="75221" y="161138"/>
                  </a:cxn>
                  <a:cxn ang="0">
                    <a:pos x="88496" y="150101"/>
                  </a:cxn>
                  <a:cxn ang="0">
                    <a:pos x="106195" y="156723"/>
                  </a:cxn>
                  <a:cxn ang="0">
                    <a:pos x="126107" y="156723"/>
                  </a:cxn>
                  <a:cxn ang="0">
                    <a:pos x="132744" y="174382"/>
                  </a:cxn>
                  <a:cxn ang="0">
                    <a:pos x="146018" y="187626"/>
                  </a:cxn>
                  <a:cxn ang="0">
                    <a:pos x="300886" y="169967"/>
                  </a:cxn>
                  <a:cxn ang="0">
                    <a:pos x="278762" y="192041"/>
                  </a:cxn>
                  <a:cxn ang="0">
                    <a:pos x="267700" y="220737"/>
                  </a:cxn>
                  <a:cxn ang="0">
                    <a:pos x="236726" y="220737"/>
                  </a:cxn>
                  <a:cxn ang="0">
                    <a:pos x="207965" y="231774"/>
                  </a:cxn>
                  <a:cxn ang="0">
                    <a:pos x="183629" y="211907"/>
                  </a:cxn>
                  <a:cxn ang="0">
                    <a:pos x="154868" y="200870"/>
                  </a:cxn>
                  <a:cxn ang="0">
                    <a:pos x="154868" y="169967"/>
                  </a:cxn>
                  <a:cxn ang="0">
                    <a:pos x="141593" y="141272"/>
                  </a:cxn>
                  <a:cxn ang="0">
                    <a:pos x="163717" y="116990"/>
                  </a:cxn>
                  <a:cxn ang="0">
                    <a:pos x="174779" y="88295"/>
                  </a:cxn>
                  <a:cxn ang="0">
                    <a:pos x="207965" y="88295"/>
                  </a:cxn>
                  <a:cxn ang="0">
                    <a:pos x="236726" y="77258"/>
                  </a:cxn>
                  <a:cxn ang="0">
                    <a:pos x="258850" y="97124"/>
                  </a:cxn>
                  <a:cxn ang="0">
                    <a:pos x="287611" y="108161"/>
                  </a:cxn>
                  <a:cxn ang="0">
                    <a:pos x="287611" y="141272"/>
                  </a:cxn>
                  <a:cxn ang="0">
                    <a:pos x="300886" y="169967"/>
                  </a:cxn>
                </a:cxnLst>
                <a:rect l="txL" t="txT" r="txR" b="txB"/>
                <a:pathLst>
                  <a:path w="182" h="204">
                    <a:moveTo>
                      <a:pt x="170" y="111"/>
                    </a:moveTo>
                    <a:cubicBezTo>
                      <a:pt x="166" y="107"/>
                      <a:pt x="160" y="102"/>
                      <a:pt x="157" y="96"/>
                    </a:cubicBezTo>
                    <a:cubicBezTo>
                      <a:pt x="153" y="87"/>
                      <a:pt x="158" y="79"/>
                      <a:pt x="157" y="70"/>
                    </a:cubicBezTo>
                    <a:cubicBezTo>
                      <a:pt x="157" y="63"/>
                      <a:pt x="155" y="54"/>
                      <a:pt x="153" y="48"/>
                    </a:cubicBezTo>
                    <a:cubicBezTo>
                      <a:pt x="149" y="37"/>
                      <a:pt x="142" y="28"/>
                      <a:pt x="133" y="21"/>
                    </a:cubicBezTo>
                    <a:cubicBezTo>
                      <a:pt x="119" y="8"/>
                      <a:pt x="100" y="0"/>
                      <a:pt x="78" y="0"/>
                    </a:cubicBezTo>
                    <a:cubicBezTo>
                      <a:pt x="35" y="0"/>
                      <a:pt x="0" y="32"/>
                      <a:pt x="0" y="71"/>
                    </a:cubicBezTo>
                    <a:cubicBezTo>
                      <a:pt x="0" y="74"/>
                      <a:pt x="0" y="77"/>
                      <a:pt x="1" y="79"/>
                    </a:cubicBezTo>
                    <a:cubicBezTo>
                      <a:pt x="1" y="96"/>
                      <a:pt x="6" y="117"/>
                      <a:pt x="22" y="139"/>
                    </a:cubicBezTo>
                    <a:cubicBezTo>
                      <a:pt x="22" y="139"/>
                      <a:pt x="43" y="182"/>
                      <a:pt x="0" y="204"/>
                    </a:cubicBezTo>
                    <a:cubicBezTo>
                      <a:pt x="95" y="204"/>
                      <a:pt x="95" y="204"/>
                      <a:pt x="95" y="204"/>
                    </a:cubicBezTo>
                    <a:cubicBezTo>
                      <a:pt x="95" y="204"/>
                      <a:pt x="102" y="176"/>
                      <a:pt x="113" y="176"/>
                    </a:cubicBezTo>
                    <a:cubicBezTo>
                      <a:pt x="123" y="176"/>
                      <a:pt x="133" y="177"/>
                      <a:pt x="142" y="176"/>
                    </a:cubicBezTo>
                    <a:cubicBezTo>
                      <a:pt x="144" y="177"/>
                      <a:pt x="146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47" y="176"/>
                      <a:pt x="147" y="176"/>
                      <a:pt x="147" y="176"/>
                    </a:cubicBezTo>
                    <a:cubicBezTo>
                      <a:pt x="154" y="173"/>
                      <a:pt x="149" y="157"/>
                      <a:pt x="149" y="157"/>
                    </a:cubicBezTo>
                    <a:cubicBezTo>
                      <a:pt x="153" y="155"/>
                      <a:pt x="156" y="153"/>
                      <a:pt x="156" y="151"/>
                    </a:cubicBezTo>
                    <a:cubicBezTo>
                      <a:pt x="156" y="150"/>
                      <a:pt x="156" y="150"/>
                      <a:pt x="156" y="150"/>
                    </a:cubicBezTo>
                    <a:cubicBezTo>
                      <a:pt x="156" y="148"/>
                      <a:pt x="152" y="146"/>
                      <a:pt x="146" y="145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53" y="145"/>
                      <a:pt x="156" y="143"/>
                      <a:pt x="156" y="140"/>
                    </a:cubicBezTo>
                    <a:cubicBezTo>
                      <a:pt x="156" y="140"/>
                      <a:pt x="156" y="140"/>
                      <a:pt x="156" y="140"/>
                    </a:cubicBezTo>
                    <a:cubicBezTo>
                      <a:pt x="156" y="139"/>
                      <a:pt x="156" y="138"/>
                      <a:pt x="155" y="138"/>
                    </a:cubicBezTo>
                    <a:cubicBezTo>
                      <a:pt x="156" y="135"/>
                      <a:pt x="159" y="121"/>
                      <a:pt x="160" y="121"/>
                    </a:cubicBezTo>
                    <a:cubicBezTo>
                      <a:pt x="182" y="119"/>
                      <a:pt x="170" y="111"/>
                      <a:pt x="170" y="111"/>
                    </a:cubicBezTo>
                    <a:close/>
                    <a:moveTo>
                      <a:pt x="66" y="93"/>
                    </a:move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5"/>
                      <a:pt x="61" y="97"/>
                      <a:pt x="60" y="99"/>
                    </a:cubicBezTo>
                    <a:cubicBezTo>
                      <a:pt x="62" y="102"/>
                      <a:pt x="62" y="102"/>
                      <a:pt x="62" y="102"/>
                    </a:cubicBezTo>
                    <a:cubicBezTo>
                      <a:pt x="57" y="107"/>
                      <a:pt x="57" y="107"/>
                      <a:pt x="57" y="107"/>
                    </a:cubicBezTo>
                    <a:cubicBezTo>
                      <a:pt x="54" y="105"/>
                      <a:pt x="54" y="105"/>
                      <a:pt x="54" y="105"/>
                    </a:cubicBezTo>
                    <a:cubicBezTo>
                      <a:pt x="52" y="106"/>
                      <a:pt x="50" y="107"/>
                      <a:pt x="48" y="107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7"/>
                      <a:pt x="40" y="107"/>
                      <a:pt x="40" y="107"/>
                    </a:cubicBezTo>
                    <a:cubicBezTo>
                      <a:pt x="38" y="107"/>
                      <a:pt x="36" y="106"/>
                      <a:pt x="34" y="10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99"/>
                      <a:pt x="28" y="99"/>
                      <a:pt x="28" y="99"/>
                    </a:cubicBezTo>
                    <a:cubicBezTo>
                      <a:pt x="27" y="97"/>
                      <a:pt x="26" y="95"/>
                      <a:pt x="26" y="93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85"/>
                      <a:pt x="22" y="85"/>
                      <a:pt x="22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3"/>
                      <a:pt x="27" y="81"/>
                      <a:pt x="28" y="79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6" y="72"/>
                      <a:pt x="38" y="71"/>
                      <a:pt x="40" y="71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50" y="71"/>
                      <a:pt x="52" y="72"/>
                      <a:pt x="54" y="73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61" y="81"/>
                      <a:pt x="62" y="83"/>
                      <a:pt x="63" y="85"/>
                    </a:cubicBezTo>
                    <a:cubicBezTo>
                      <a:pt x="66" y="85"/>
                      <a:pt x="66" y="85"/>
                      <a:pt x="66" y="85"/>
                    </a:cubicBezTo>
                    <a:lnTo>
                      <a:pt x="66" y="93"/>
                    </a:lnTo>
                    <a:close/>
                    <a:moveTo>
                      <a:pt x="136" y="77"/>
                    </a:moveTo>
                    <a:cubicBezTo>
                      <a:pt x="130" y="77"/>
                      <a:pt x="130" y="77"/>
                      <a:pt x="130" y="77"/>
                    </a:cubicBezTo>
                    <a:cubicBezTo>
                      <a:pt x="129" y="80"/>
                      <a:pt x="128" y="84"/>
                      <a:pt x="126" y="87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1" y="100"/>
                      <a:pt x="121" y="100"/>
                      <a:pt x="121" y="100"/>
                    </a:cubicBezTo>
                    <a:cubicBezTo>
                      <a:pt x="117" y="96"/>
                      <a:pt x="117" y="96"/>
                      <a:pt x="117" y="96"/>
                    </a:cubicBezTo>
                    <a:cubicBezTo>
                      <a:pt x="114" y="98"/>
                      <a:pt x="110" y="99"/>
                      <a:pt x="107" y="100"/>
                    </a:cubicBezTo>
                    <a:cubicBezTo>
                      <a:pt x="107" y="105"/>
                      <a:pt x="107" y="105"/>
                      <a:pt x="107" y="105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4" y="100"/>
                      <a:pt x="94" y="100"/>
                      <a:pt x="94" y="100"/>
                    </a:cubicBezTo>
                    <a:cubicBezTo>
                      <a:pt x="90" y="100"/>
                      <a:pt x="86" y="98"/>
                      <a:pt x="83" y="96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0" y="91"/>
                      <a:pt x="70" y="91"/>
                      <a:pt x="70" y="91"/>
                    </a:cubicBezTo>
                    <a:cubicBezTo>
                      <a:pt x="74" y="87"/>
                      <a:pt x="74" y="87"/>
                      <a:pt x="74" y="87"/>
                    </a:cubicBezTo>
                    <a:cubicBezTo>
                      <a:pt x="72" y="84"/>
                      <a:pt x="71" y="81"/>
                      <a:pt x="70" y="77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0" y="60"/>
                      <a:pt x="72" y="56"/>
                      <a:pt x="74" y="53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3" y="44"/>
                      <a:pt x="83" y="44"/>
                      <a:pt x="83" y="44"/>
                    </a:cubicBezTo>
                    <a:cubicBezTo>
                      <a:pt x="86" y="42"/>
                      <a:pt x="90" y="41"/>
                      <a:pt x="94" y="40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41"/>
                      <a:pt x="114" y="42"/>
                      <a:pt x="117" y="44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8" y="57"/>
                      <a:pt x="130" y="60"/>
                      <a:pt x="130" y="64"/>
                    </a:cubicBezTo>
                    <a:cubicBezTo>
                      <a:pt x="136" y="64"/>
                      <a:pt x="136" y="64"/>
                      <a:pt x="136" y="64"/>
                    </a:cubicBezTo>
                    <a:lnTo>
                      <a:pt x="136" y="77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37"/>
            <p:cNvGrpSpPr/>
            <p:nvPr/>
          </p:nvGrpSpPr>
          <p:grpSpPr>
            <a:xfrm>
              <a:off x="8672750" y="3926568"/>
              <a:ext cx="975890" cy="667417"/>
              <a:chOff x="-136533" y="-75164"/>
              <a:chExt cx="667977" cy="456842"/>
            </a:xfrm>
          </p:grpSpPr>
          <p:sp>
            <p:nvSpPr>
              <p:cNvPr id="30" name="Freeform 148"/>
              <p:cNvSpPr>
                <a:spLocks noEditPoints="1"/>
              </p:cNvSpPr>
              <p:nvPr/>
            </p:nvSpPr>
            <p:spPr>
              <a:xfrm>
                <a:off x="180171" y="-75164"/>
                <a:ext cx="351273" cy="456842"/>
              </a:xfrm>
              <a:custGeom>
                <a:avLst/>
                <a:gdLst>
                  <a:gd name="txL" fmla="*/ 0 w 159"/>
                  <a:gd name="txT" fmla="*/ 0 h 207"/>
                  <a:gd name="txR" fmla="*/ 159 w 159"/>
                  <a:gd name="txB" fmla="*/ 207 h 207"/>
                </a:gdLst>
                <a:ahLst/>
                <a:cxnLst>
                  <a:cxn ang="0">
                    <a:pos x="346854" y="408289"/>
                  </a:cxn>
                  <a:cxn ang="0">
                    <a:pos x="196625" y="174350"/>
                  </a:cxn>
                  <a:cxn ang="0">
                    <a:pos x="203252" y="52967"/>
                  </a:cxn>
                  <a:cxn ang="0">
                    <a:pos x="92789" y="8828"/>
                  </a:cxn>
                  <a:cxn ang="0">
                    <a:pos x="154648" y="105934"/>
                  </a:cxn>
                  <a:cxn ang="0">
                    <a:pos x="81743" y="152281"/>
                  </a:cxn>
                  <a:cxn ang="0">
                    <a:pos x="22093" y="59588"/>
                  </a:cxn>
                  <a:cxn ang="0">
                    <a:pos x="22093" y="169936"/>
                  </a:cxn>
                  <a:cxn ang="0">
                    <a:pos x="136974" y="211869"/>
                  </a:cxn>
                  <a:cxn ang="0">
                    <a:pos x="287204" y="445807"/>
                  </a:cxn>
                  <a:cxn ang="0">
                    <a:pos x="315925" y="452428"/>
                  </a:cxn>
                  <a:cxn ang="0">
                    <a:pos x="340227" y="434772"/>
                  </a:cxn>
                  <a:cxn ang="0">
                    <a:pos x="346854" y="408289"/>
                  </a:cxn>
                  <a:cxn ang="0">
                    <a:pos x="318134" y="425944"/>
                  </a:cxn>
                  <a:cxn ang="0">
                    <a:pos x="296041" y="421531"/>
                  </a:cxn>
                  <a:cxn ang="0">
                    <a:pos x="302669" y="401668"/>
                  </a:cxn>
                  <a:cxn ang="0">
                    <a:pos x="322553" y="406082"/>
                  </a:cxn>
                  <a:cxn ang="0">
                    <a:pos x="318134" y="425944"/>
                  </a:cxn>
                </a:cxnLst>
                <a:rect l="txL" t="txT" r="txR" b="txB"/>
                <a:pathLst>
                  <a:path w="159" h="207">
                    <a:moveTo>
                      <a:pt x="157" y="185"/>
                    </a:moveTo>
                    <a:cubicBezTo>
                      <a:pt x="89" y="79"/>
                      <a:pt x="89" y="79"/>
                      <a:pt x="89" y="79"/>
                    </a:cubicBezTo>
                    <a:cubicBezTo>
                      <a:pt x="101" y="63"/>
                      <a:pt x="103" y="42"/>
                      <a:pt x="92" y="24"/>
                    </a:cubicBezTo>
                    <a:cubicBezTo>
                      <a:pt x="81" y="8"/>
                      <a:pt x="61" y="0"/>
                      <a:pt x="42" y="4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" y="42"/>
                      <a:pt x="0" y="61"/>
                      <a:pt x="10" y="77"/>
                    </a:cubicBezTo>
                    <a:cubicBezTo>
                      <a:pt x="21" y="95"/>
                      <a:pt x="43" y="102"/>
                      <a:pt x="62" y="96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33" y="206"/>
                      <a:pt x="138" y="207"/>
                      <a:pt x="143" y="205"/>
                    </a:cubicBez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8" y="195"/>
                      <a:pt x="159" y="189"/>
                      <a:pt x="157" y="185"/>
                    </a:cubicBezTo>
                    <a:close/>
                    <a:moveTo>
                      <a:pt x="144" y="193"/>
                    </a:moveTo>
                    <a:cubicBezTo>
                      <a:pt x="141" y="195"/>
                      <a:pt x="136" y="195"/>
                      <a:pt x="134" y="191"/>
                    </a:cubicBezTo>
                    <a:cubicBezTo>
                      <a:pt x="132" y="188"/>
                      <a:pt x="133" y="184"/>
                      <a:pt x="137" y="182"/>
                    </a:cubicBezTo>
                    <a:cubicBezTo>
                      <a:pt x="140" y="180"/>
                      <a:pt x="144" y="181"/>
                      <a:pt x="146" y="184"/>
                    </a:cubicBezTo>
                    <a:cubicBezTo>
                      <a:pt x="148" y="187"/>
                      <a:pt x="147" y="191"/>
                      <a:pt x="144" y="193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1" name="Freeform 149"/>
              <p:cNvSpPr>
                <a:spLocks noEditPoints="1"/>
              </p:cNvSpPr>
              <p:nvPr/>
            </p:nvSpPr>
            <p:spPr>
              <a:xfrm>
                <a:off x="44912" y="104281"/>
                <a:ext cx="231691" cy="227954"/>
              </a:xfrm>
              <a:custGeom>
                <a:avLst/>
                <a:gdLst>
                  <a:gd name="txL" fmla="*/ 0 w 105"/>
                  <a:gd name="txT" fmla="*/ 0 h 103"/>
                  <a:gd name="txR" fmla="*/ 105 w 105"/>
                  <a:gd name="txB" fmla="*/ 103 h 103"/>
                </a:gdLst>
                <a:ahLst/>
                <a:cxnLst>
                  <a:cxn ang="0">
                    <a:pos x="200799" y="57542"/>
                  </a:cxn>
                  <a:cxn ang="0">
                    <a:pos x="214038" y="44263"/>
                  </a:cxn>
                  <a:cxn ang="0">
                    <a:pos x="185353" y="15492"/>
                  </a:cxn>
                  <a:cxn ang="0">
                    <a:pos x="172113" y="28771"/>
                  </a:cxn>
                  <a:cxn ang="0">
                    <a:pos x="136808" y="15492"/>
                  </a:cxn>
                  <a:cxn ang="0">
                    <a:pos x="136808" y="0"/>
                  </a:cxn>
                  <a:cxn ang="0">
                    <a:pos x="94883" y="0"/>
                  </a:cxn>
                  <a:cxn ang="0">
                    <a:pos x="94883" y="15492"/>
                  </a:cxn>
                  <a:cxn ang="0">
                    <a:pos x="61784" y="28771"/>
                  </a:cxn>
                  <a:cxn ang="0">
                    <a:pos x="48545" y="15492"/>
                  </a:cxn>
                  <a:cxn ang="0">
                    <a:pos x="17653" y="44263"/>
                  </a:cxn>
                  <a:cxn ang="0">
                    <a:pos x="33099" y="59755"/>
                  </a:cxn>
                  <a:cxn ang="0">
                    <a:pos x="17653" y="92952"/>
                  </a:cxn>
                  <a:cxn ang="0">
                    <a:pos x="0" y="92952"/>
                  </a:cxn>
                  <a:cxn ang="0">
                    <a:pos x="0" y="135002"/>
                  </a:cxn>
                  <a:cxn ang="0">
                    <a:pos x="19859" y="135002"/>
                  </a:cxn>
                  <a:cxn ang="0">
                    <a:pos x="33099" y="168199"/>
                  </a:cxn>
                  <a:cxn ang="0">
                    <a:pos x="19859" y="181478"/>
                  </a:cxn>
                  <a:cxn ang="0">
                    <a:pos x="48545" y="210249"/>
                  </a:cxn>
                  <a:cxn ang="0">
                    <a:pos x="61784" y="196970"/>
                  </a:cxn>
                  <a:cxn ang="0">
                    <a:pos x="94883" y="210249"/>
                  </a:cxn>
                  <a:cxn ang="0">
                    <a:pos x="94883" y="227954"/>
                  </a:cxn>
                  <a:cxn ang="0">
                    <a:pos x="136808" y="227954"/>
                  </a:cxn>
                  <a:cxn ang="0">
                    <a:pos x="136808" y="210249"/>
                  </a:cxn>
                  <a:cxn ang="0">
                    <a:pos x="169907" y="196970"/>
                  </a:cxn>
                  <a:cxn ang="0">
                    <a:pos x="183146" y="210249"/>
                  </a:cxn>
                  <a:cxn ang="0">
                    <a:pos x="211832" y="181478"/>
                  </a:cxn>
                  <a:cxn ang="0">
                    <a:pos x="200799" y="168199"/>
                  </a:cxn>
                  <a:cxn ang="0">
                    <a:pos x="214038" y="135002"/>
                  </a:cxn>
                  <a:cxn ang="0">
                    <a:pos x="231691" y="135002"/>
                  </a:cxn>
                  <a:cxn ang="0">
                    <a:pos x="231691" y="92952"/>
                  </a:cxn>
                  <a:cxn ang="0">
                    <a:pos x="214038" y="92952"/>
                  </a:cxn>
                  <a:cxn ang="0">
                    <a:pos x="200799" y="57542"/>
                  </a:cxn>
                  <a:cxn ang="0">
                    <a:pos x="116949" y="183691"/>
                  </a:cxn>
                  <a:cxn ang="0">
                    <a:pos x="46338" y="112870"/>
                  </a:cxn>
                  <a:cxn ang="0">
                    <a:pos x="116949" y="42050"/>
                  </a:cxn>
                  <a:cxn ang="0">
                    <a:pos x="187559" y="112870"/>
                  </a:cxn>
                  <a:cxn ang="0">
                    <a:pos x="116949" y="183691"/>
                  </a:cxn>
                </a:cxnLst>
                <a:rect l="txL" t="txT" r="txR" b="txB"/>
                <a:pathLst>
                  <a:path w="105" h="103">
                    <a:moveTo>
                      <a:pt x="91" y="26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3" y="10"/>
                      <a:pt x="67" y="8"/>
                      <a:pt x="62" y="7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38" y="8"/>
                      <a:pt x="33" y="10"/>
                      <a:pt x="28" y="13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2" y="31"/>
                      <a:pt x="10" y="36"/>
                      <a:pt x="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0" y="66"/>
                      <a:pt x="12" y="71"/>
                      <a:pt x="15" y="76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33" y="92"/>
                      <a:pt x="38" y="94"/>
                      <a:pt x="43" y="95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7" y="94"/>
                      <a:pt x="73" y="92"/>
                      <a:pt x="77" y="89"/>
                    </a:cubicBezTo>
                    <a:cubicBezTo>
                      <a:pt x="83" y="95"/>
                      <a:pt x="83" y="95"/>
                      <a:pt x="83" y="95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4" y="71"/>
                      <a:pt x="96" y="66"/>
                      <a:pt x="97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6" y="36"/>
                      <a:pt x="94" y="31"/>
                      <a:pt x="91" y="26"/>
                    </a:cubicBezTo>
                    <a:close/>
                    <a:moveTo>
                      <a:pt x="53" y="83"/>
                    </a:moveTo>
                    <a:cubicBezTo>
                      <a:pt x="35" y="83"/>
                      <a:pt x="21" y="69"/>
                      <a:pt x="21" y="51"/>
                    </a:cubicBezTo>
                    <a:cubicBezTo>
                      <a:pt x="21" y="33"/>
                      <a:pt x="35" y="19"/>
                      <a:pt x="53" y="19"/>
                    </a:cubicBezTo>
                    <a:cubicBezTo>
                      <a:pt x="71" y="19"/>
                      <a:pt x="85" y="33"/>
                      <a:pt x="85" y="51"/>
                    </a:cubicBezTo>
                    <a:cubicBezTo>
                      <a:pt x="85" y="69"/>
                      <a:pt x="71" y="83"/>
                      <a:pt x="53" y="83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4" name="Oval 150"/>
              <p:cNvSpPr/>
              <p:nvPr/>
            </p:nvSpPr>
            <p:spPr>
              <a:xfrm>
                <a:off x="-136533" y="174890"/>
                <a:ext cx="37370" cy="37370"/>
              </a:xfrm>
              <a:prstGeom prst="ellipse">
                <a:avLst/>
              </a:prstGeom>
              <a:solidFill>
                <a:srgbClr val="FDFDFD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/>
                <a:endParaRPr lang="zh-CN" altLang="zh-CN" dirty="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组合 41"/>
            <p:cNvGrpSpPr/>
            <p:nvPr/>
          </p:nvGrpSpPr>
          <p:grpSpPr>
            <a:xfrm>
              <a:off x="2818957" y="4072546"/>
              <a:ext cx="571500" cy="526116"/>
              <a:chOff x="107836" y="-360767"/>
              <a:chExt cx="2438400" cy="2246701"/>
            </a:xfrm>
          </p:grpSpPr>
          <p:sp>
            <p:nvSpPr>
              <p:cNvPr id="33" name="Freeform 25"/>
              <p:cNvSpPr/>
              <p:nvPr/>
            </p:nvSpPr>
            <p:spPr>
              <a:xfrm>
                <a:off x="1001599" y="1230296"/>
                <a:ext cx="655638" cy="655638"/>
              </a:xfrm>
              <a:custGeom>
                <a:avLst/>
                <a:gdLst>
                  <a:gd name="txL" fmla="*/ 0 w 413"/>
                  <a:gd name="txT" fmla="*/ 0 h 413"/>
                  <a:gd name="txR" fmla="*/ 413 w 413"/>
                  <a:gd name="txB" fmla="*/ 413 h 413"/>
                </a:gdLst>
                <a:ahLst/>
                <a:cxnLst>
                  <a:cxn ang="0">
                    <a:pos x="327025" y="655638"/>
                  </a:cxn>
                  <a:cxn ang="0">
                    <a:pos x="0" y="0"/>
                  </a:cxn>
                  <a:cxn ang="0">
                    <a:pos x="655638" y="0"/>
                  </a:cxn>
                  <a:cxn ang="0">
                    <a:pos x="327025" y="655638"/>
                  </a:cxn>
                </a:cxnLst>
                <a:rect l="txL" t="txT" r="txR" b="tx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4" name="任意多边形 43"/>
              <p:cNvSpPr/>
              <p:nvPr/>
            </p:nvSpPr>
            <p:spPr>
              <a:xfrm>
                <a:off x="107836" y="-360767"/>
                <a:ext cx="2438400" cy="1774825"/>
              </a:xfrm>
              <a:custGeom>
                <a:avLst/>
                <a:gdLst>
                  <a:gd name="txL" fmla="*/ 0 w 2438400"/>
                  <a:gd name="txT" fmla="*/ 0 h 1774825"/>
                  <a:gd name="txR" fmla="*/ 2438400 w 2438400"/>
                  <a:gd name="txB" fmla="*/ 1774825 h 1774825"/>
                </a:gdLst>
                <a:ahLst/>
                <a:cxnLst>
                  <a:cxn ang="0">
                    <a:pos x="290196" y="0"/>
                  </a:cxn>
                  <a:cxn ang="0">
                    <a:pos x="2151973" y="0"/>
                  </a:cxn>
                  <a:cxn ang="0">
                    <a:pos x="2438400" y="286384"/>
                  </a:cxn>
                  <a:cxn ang="0">
                    <a:pos x="2438400" y="1484673"/>
                  </a:cxn>
                  <a:cxn ang="0">
                    <a:pos x="2151973" y="1774825"/>
                  </a:cxn>
                  <a:cxn ang="0">
                    <a:pos x="290196" y="1774825"/>
                  </a:cxn>
                  <a:cxn ang="0">
                    <a:pos x="0" y="1484673"/>
                  </a:cxn>
                  <a:cxn ang="0">
                    <a:pos x="0" y="286384"/>
                  </a:cxn>
                  <a:cxn ang="0">
                    <a:pos x="290196" y="0"/>
                  </a:cxn>
                  <a:cxn ang="0">
                    <a:pos x="471488" y="425450"/>
                  </a:cxn>
                  <a:cxn ang="0">
                    <a:pos x="471488" y="598488"/>
                  </a:cxn>
                  <a:cxn ang="0">
                    <a:pos x="1971676" y="598488"/>
                  </a:cxn>
                  <a:cxn ang="0">
                    <a:pos x="1971676" y="425450"/>
                  </a:cxn>
                  <a:cxn ang="0">
                    <a:pos x="471488" y="425450"/>
                  </a:cxn>
                  <a:cxn ang="0">
                    <a:pos x="471488" y="801688"/>
                  </a:cxn>
                  <a:cxn ang="0">
                    <a:pos x="471488" y="971551"/>
                  </a:cxn>
                  <a:cxn ang="0">
                    <a:pos x="1971676" y="971551"/>
                  </a:cxn>
                  <a:cxn ang="0">
                    <a:pos x="1971676" y="801688"/>
                  </a:cxn>
                  <a:cxn ang="0">
                    <a:pos x="471488" y="801688"/>
                  </a:cxn>
                  <a:cxn ang="0">
                    <a:pos x="471488" y="1174750"/>
                  </a:cxn>
                  <a:cxn ang="0">
                    <a:pos x="471488" y="1347788"/>
                  </a:cxn>
                  <a:cxn ang="0">
                    <a:pos x="1971676" y="1347788"/>
                  </a:cxn>
                  <a:cxn ang="0">
                    <a:pos x="1971676" y="1174750"/>
                  </a:cxn>
                  <a:cxn ang="0">
                    <a:pos x="471488" y="1174750"/>
                  </a:cxn>
                </a:cxnLst>
                <a:rect l="txL" t="txT" r="txR" b="tx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44"/>
            <p:cNvGrpSpPr/>
            <p:nvPr/>
          </p:nvGrpSpPr>
          <p:grpSpPr>
            <a:xfrm>
              <a:off x="5884496" y="3971336"/>
              <a:ext cx="556554" cy="687209"/>
              <a:chOff x="110139" y="-89902"/>
              <a:chExt cx="455511" cy="562626"/>
            </a:xfrm>
          </p:grpSpPr>
          <p:sp>
            <p:nvSpPr>
              <p:cNvPr id="45" name="Freeform 154"/>
              <p:cNvSpPr/>
              <p:nvPr/>
            </p:nvSpPr>
            <p:spPr>
              <a:xfrm>
                <a:off x="141070" y="426012"/>
                <a:ext cx="50449" cy="46712"/>
              </a:xfrm>
              <a:custGeom>
                <a:avLst/>
                <a:gdLst>
                  <a:gd name="txL" fmla="*/ 0 w 23"/>
                  <a:gd name="txT" fmla="*/ 0 h 21"/>
                  <a:gd name="txR" fmla="*/ 23 w 23"/>
                  <a:gd name="txB" fmla="*/ 21 h 21"/>
                </a:gdLst>
                <a:ahLst/>
                <a:cxnLst>
                  <a:cxn ang="0">
                    <a:pos x="35095" y="0"/>
                  </a:cxn>
                  <a:cxn ang="0">
                    <a:pos x="35095" y="8898"/>
                  </a:cxn>
                  <a:cxn ang="0">
                    <a:pos x="41675" y="24468"/>
                  </a:cxn>
                  <a:cxn ang="0">
                    <a:pos x="21934" y="37814"/>
                  </a:cxn>
                  <a:cxn ang="0">
                    <a:pos x="8774" y="20019"/>
                  </a:cxn>
                  <a:cxn ang="0">
                    <a:pos x="13161" y="11122"/>
                  </a:cxn>
                  <a:cxn ang="0">
                    <a:pos x="13161" y="0"/>
                  </a:cxn>
                  <a:cxn ang="0">
                    <a:pos x="0" y="22244"/>
                  </a:cxn>
                  <a:cxn ang="0">
                    <a:pos x="24128" y="46712"/>
                  </a:cxn>
                  <a:cxn ang="0">
                    <a:pos x="50449" y="22244"/>
                  </a:cxn>
                  <a:cxn ang="0">
                    <a:pos x="35095" y="0"/>
                  </a:cxn>
                </a:cxnLst>
                <a:rect l="txL" t="txT" r="txR" b="txB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6" name="Rectangle 155"/>
              <p:cNvSpPr/>
              <p:nvPr/>
            </p:nvSpPr>
            <p:spPr>
              <a:xfrm>
                <a:off x="160689" y="419472"/>
                <a:ext cx="9342" cy="32698"/>
              </a:xfrm>
              <a:prstGeom prst="rect">
                <a:avLst/>
              </a:prstGeom>
              <a:solidFill>
                <a:srgbClr val="FDFDFD"/>
              </a:solidFill>
              <a:ln w="9525">
                <a:noFill/>
              </a:ln>
            </p:spPr>
            <p:txBody>
              <a:bodyPr/>
              <a:lstStyle/>
              <a:p>
                <a:pPr lvl="0" eaLnBrk="1" hangingPunct="1"/>
                <a:endParaRPr lang="zh-CN" altLang="zh-CN" dirty="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7" name="Freeform 156"/>
              <p:cNvSpPr>
                <a:spLocks noEditPoints="1"/>
              </p:cNvSpPr>
              <p:nvPr/>
            </p:nvSpPr>
            <p:spPr>
              <a:xfrm>
                <a:off x="233591" y="-8624"/>
                <a:ext cx="260652" cy="260652"/>
              </a:xfrm>
              <a:custGeom>
                <a:avLst/>
                <a:gdLst>
                  <a:gd name="txL" fmla="*/ 0 w 118"/>
                  <a:gd name="txT" fmla="*/ 0 h 118"/>
                  <a:gd name="txR" fmla="*/ 118 w 118"/>
                  <a:gd name="txB" fmla="*/ 118 h 118"/>
                </a:gdLst>
                <a:ahLst/>
                <a:cxnLst>
                  <a:cxn ang="0">
                    <a:pos x="53014" y="41969"/>
                  </a:cxn>
                  <a:cxn ang="0">
                    <a:pos x="41969" y="207638"/>
                  </a:cxn>
                  <a:cxn ang="0">
                    <a:pos x="207638" y="218683"/>
                  </a:cxn>
                  <a:cxn ang="0">
                    <a:pos x="218683" y="53014"/>
                  </a:cxn>
                  <a:cxn ang="0">
                    <a:pos x="53014" y="41969"/>
                  </a:cxn>
                  <a:cxn ang="0">
                    <a:pos x="141371" y="185549"/>
                  </a:cxn>
                  <a:cxn ang="0">
                    <a:pos x="141371" y="205429"/>
                  </a:cxn>
                  <a:cxn ang="0">
                    <a:pos x="123699" y="205429"/>
                  </a:cxn>
                  <a:cxn ang="0">
                    <a:pos x="123699" y="187758"/>
                  </a:cxn>
                  <a:cxn ang="0">
                    <a:pos x="90566" y="178922"/>
                  </a:cxn>
                  <a:cxn ang="0">
                    <a:pos x="94983" y="156833"/>
                  </a:cxn>
                  <a:cxn ang="0">
                    <a:pos x="128117" y="165669"/>
                  </a:cxn>
                  <a:cxn ang="0">
                    <a:pos x="145788" y="154624"/>
                  </a:cxn>
                  <a:cxn ang="0">
                    <a:pos x="125908" y="136953"/>
                  </a:cxn>
                  <a:cxn ang="0">
                    <a:pos x="90566" y="101610"/>
                  </a:cxn>
                  <a:cxn ang="0">
                    <a:pos x="123699" y="68476"/>
                  </a:cxn>
                  <a:cxn ang="0">
                    <a:pos x="123699" y="50805"/>
                  </a:cxn>
                  <a:cxn ang="0">
                    <a:pos x="141371" y="50805"/>
                  </a:cxn>
                  <a:cxn ang="0">
                    <a:pos x="141371" y="66267"/>
                  </a:cxn>
                  <a:cxn ang="0">
                    <a:pos x="170086" y="72894"/>
                  </a:cxn>
                  <a:cxn ang="0">
                    <a:pos x="163460" y="94983"/>
                  </a:cxn>
                  <a:cxn ang="0">
                    <a:pos x="136953" y="88357"/>
                  </a:cxn>
                  <a:cxn ang="0">
                    <a:pos x="121490" y="99401"/>
                  </a:cxn>
                  <a:cxn ang="0">
                    <a:pos x="143579" y="114864"/>
                  </a:cxn>
                  <a:cxn ang="0">
                    <a:pos x="174504" y="152415"/>
                  </a:cxn>
                  <a:cxn ang="0">
                    <a:pos x="141371" y="185549"/>
                  </a:cxn>
                </a:cxnLst>
                <a:rect l="txL" t="txT" r="txR" b="txB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8" name="Freeform 157"/>
              <p:cNvSpPr>
                <a:spLocks noEditPoints="1"/>
              </p:cNvSpPr>
              <p:nvPr/>
            </p:nvSpPr>
            <p:spPr>
              <a:xfrm>
                <a:off x="110139" y="-89902"/>
                <a:ext cx="338194" cy="501686"/>
              </a:xfrm>
              <a:custGeom>
                <a:avLst/>
                <a:gdLst>
                  <a:gd name="txL" fmla="*/ 0 w 153"/>
                  <a:gd name="txT" fmla="*/ 0 h 227"/>
                  <a:gd name="txR" fmla="*/ 153 w 153"/>
                  <a:gd name="txB" fmla="*/ 227 h 227"/>
                </a:gdLst>
                <a:ahLst/>
                <a:cxnLst>
                  <a:cxn ang="0">
                    <a:pos x="305038" y="391182"/>
                  </a:cxn>
                  <a:cxn ang="0">
                    <a:pos x="35367" y="391182"/>
                  </a:cxn>
                  <a:cxn ang="0">
                    <a:pos x="35367" y="35361"/>
                  </a:cxn>
                  <a:cxn ang="0">
                    <a:pos x="305038" y="35361"/>
                  </a:cxn>
                  <a:cxn ang="0">
                    <a:pos x="305038" y="227637"/>
                  </a:cxn>
                  <a:cxn ang="0">
                    <a:pos x="307248" y="225427"/>
                  </a:cxn>
                  <a:cxn ang="0">
                    <a:pos x="338194" y="207747"/>
                  </a:cxn>
                  <a:cxn ang="0">
                    <a:pos x="338194" y="28731"/>
                  </a:cxn>
                  <a:cxn ang="0">
                    <a:pos x="311669" y="0"/>
                  </a:cxn>
                  <a:cxn ang="0">
                    <a:pos x="26525" y="0"/>
                  </a:cxn>
                  <a:cxn ang="0">
                    <a:pos x="0" y="28731"/>
                  </a:cxn>
                  <a:cxn ang="0">
                    <a:pos x="0" y="475165"/>
                  </a:cxn>
                  <a:cxn ang="0">
                    <a:pos x="26525" y="501686"/>
                  </a:cxn>
                  <a:cxn ang="0">
                    <a:pos x="311669" y="501686"/>
                  </a:cxn>
                  <a:cxn ang="0">
                    <a:pos x="338194" y="475165"/>
                  </a:cxn>
                  <a:cxn ang="0">
                    <a:pos x="338194" y="388972"/>
                  </a:cxn>
                  <a:cxn ang="0">
                    <a:pos x="305038" y="366872"/>
                  </a:cxn>
                  <a:cxn ang="0">
                    <a:pos x="305038" y="391182"/>
                  </a:cxn>
                  <a:cxn ang="0">
                    <a:pos x="165781" y="488426"/>
                  </a:cxn>
                  <a:cxn ang="0">
                    <a:pos x="123783" y="444224"/>
                  </a:cxn>
                  <a:cxn ang="0">
                    <a:pos x="165781" y="402233"/>
                  </a:cxn>
                  <a:cxn ang="0">
                    <a:pos x="209990" y="444224"/>
                  </a:cxn>
                  <a:cxn ang="0">
                    <a:pos x="165781" y="488426"/>
                  </a:cxn>
                </a:cxnLst>
                <a:rect l="txL" t="txT" r="txR" b="txB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6" name="Freeform 158"/>
              <p:cNvSpPr>
                <a:spLocks noEditPoints="1"/>
              </p:cNvSpPr>
              <p:nvPr/>
            </p:nvSpPr>
            <p:spPr>
              <a:xfrm>
                <a:off x="375066" y="38186"/>
                <a:ext cx="190584" cy="190584"/>
              </a:xfrm>
              <a:custGeom>
                <a:avLst/>
                <a:gdLst>
                  <a:gd name="txL" fmla="*/ 0 w 86"/>
                  <a:gd name="txT" fmla="*/ 0 h 86"/>
                  <a:gd name="txR" fmla="*/ 86 w 86"/>
                  <a:gd name="txB" fmla="*/ 86 h 86"/>
                </a:gdLst>
                <a:ahLst/>
                <a:cxnLst>
                  <a:cxn ang="0">
                    <a:pos x="159559" y="37674"/>
                  </a:cxn>
                  <a:cxn ang="0">
                    <a:pos x="39890" y="31025"/>
                  </a:cxn>
                  <a:cxn ang="0">
                    <a:pos x="31025" y="150694"/>
                  </a:cxn>
                  <a:cxn ang="0">
                    <a:pos x="152910" y="159559"/>
                  </a:cxn>
                  <a:cxn ang="0">
                    <a:pos x="159559" y="37674"/>
                  </a:cxn>
                  <a:cxn ang="0">
                    <a:pos x="101940" y="139614"/>
                  </a:cxn>
                  <a:cxn ang="0">
                    <a:pos x="101940" y="155127"/>
                  </a:cxn>
                  <a:cxn ang="0">
                    <a:pos x="88644" y="155127"/>
                  </a:cxn>
                  <a:cxn ang="0">
                    <a:pos x="88644" y="141830"/>
                  </a:cxn>
                  <a:cxn ang="0">
                    <a:pos x="62051" y="135182"/>
                  </a:cxn>
                  <a:cxn ang="0">
                    <a:pos x="66483" y="117453"/>
                  </a:cxn>
                  <a:cxn ang="0">
                    <a:pos x="90860" y="124101"/>
                  </a:cxn>
                  <a:cxn ang="0">
                    <a:pos x="106372" y="115237"/>
                  </a:cxn>
                  <a:cxn ang="0">
                    <a:pos x="90860" y="101940"/>
                  </a:cxn>
                  <a:cxn ang="0">
                    <a:pos x="64267" y="75347"/>
                  </a:cxn>
                  <a:cxn ang="0">
                    <a:pos x="88644" y="48754"/>
                  </a:cxn>
                  <a:cxn ang="0">
                    <a:pos x="88644" y="33241"/>
                  </a:cxn>
                  <a:cxn ang="0">
                    <a:pos x="104156" y="33241"/>
                  </a:cxn>
                  <a:cxn ang="0">
                    <a:pos x="104156" y="46538"/>
                  </a:cxn>
                  <a:cxn ang="0">
                    <a:pos x="124101" y="50970"/>
                  </a:cxn>
                  <a:cxn ang="0">
                    <a:pos x="119669" y="68699"/>
                  </a:cxn>
                  <a:cxn ang="0">
                    <a:pos x="99724" y="64267"/>
                  </a:cxn>
                  <a:cxn ang="0">
                    <a:pos x="86428" y="70915"/>
                  </a:cxn>
                  <a:cxn ang="0">
                    <a:pos x="104156" y="84212"/>
                  </a:cxn>
                  <a:cxn ang="0">
                    <a:pos x="128533" y="113021"/>
                  </a:cxn>
                  <a:cxn ang="0">
                    <a:pos x="101940" y="139614"/>
                  </a:cxn>
                </a:cxnLst>
                <a:rect l="txL" t="txT" r="txR" b="txB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50"/>
            <p:cNvGrpSpPr/>
            <p:nvPr/>
          </p:nvGrpSpPr>
          <p:grpSpPr>
            <a:xfrm>
              <a:off x="4306570" y="3393054"/>
              <a:ext cx="492125" cy="795823"/>
              <a:chOff x="0" y="187890"/>
              <a:chExt cx="563562" cy="907798"/>
            </a:xfrm>
          </p:grpSpPr>
          <p:sp>
            <p:nvSpPr>
              <p:cNvPr id="42" name="Freeform 32"/>
              <p:cNvSpPr/>
              <p:nvPr/>
            </p:nvSpPr>
            <p:spPr>
              <a:xfrm>
                <a:off x="209550" y="187890"/>
                <a:ext cx="142875" cy="720725"/>
              </a:xfrm>
              <a:custGeom>
                <a:avLst/>
                <a:gdLst>
                  <a:gd name="txL" fmla="*/ 0 w 64"/>
                  <a:gd name="txT" fmla="*/ 0 h 321"/>
                  <a:gd name="txR" fmla="*/ 64 w 64"/>
                  <a:gd name="txB" fmla="*/ 321 h 321"/>
                </a:gdLst>
                <a:ahLst/>
                <a:cxnLst>
                  <a:cxn ang="0">
                    <a:pos x="142875" y="648877"/>
                  </a:cxn>
                  <a:cxn ang="0">
                    <a:pos x="71438" y="720725"/>
                  </a:cxn>
                  <a:cxn ang="0">
                    <a:pos x="0" y="648877"/>
                  </a:cxn>
                  <a:cxn ang="0">
                    <a:pos x="0" y="71848"/>
                  </a:cxn>
                  <a:cxn ang="0">
                    <a:pos x="71438" y="0"/>
                  </a:cxn>
                  <a:cxn ang="0">
                    <a:pos x="142875" y="71848"/>
                  </a:cxn>
                  <a:cxn ang="0">
                    <a:pos x="142875" y="648877"/>
                  </a:cxn>
                </a:cxnLst>
                <a:rect l="txL" t="txT" r="txR" b="txB"/>
                <a:pathLst>
                  <a:path w="64" h="321">
                    <a:moveTo>
                      <a:pt x="64" y="289"/>
                    </a:moveTo>
                    <a:cubicBezTo>
                      <a:pt x="64" y="307"/>
                      <a:pt x="49" y="321"/>
                      <a:pt x="32" y="321"/>
                    </a:cubicBezTo>
                    <a:cubicBezTo>
                      <a:pt x="14" y="321"/>
                      <a:pt x="0" y="307"/>
                      <a:pt x="0" y="28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49" y="0"/>
                      <a:pt x="64" y="14"/>
                      <a:pt x="64" y="32"/>
                    </a:cubicBezTo>
                    <a:lnTo>
                      <a:pt x="64" y="289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" name="Freeform 33"/>
              <p:cNvSpPr/>
              <p:nvPr/>
            </p:nvSpPr>
            <p:spPr>
              <a:xfrm>
                <a:off x="0" y="729664"/>
                <a:ext cx="141288" cy="280988"/>
              </a:xfrm>
              <a:custGeom>
                <a:avLst/>
                <a:gdLst>
                  <a:gd name="txL" fmla="*/ 0 w 63"/>
                  <a:gd name="txT" fmla="*/ 0 h 125"/>
                  <a:gd name="txR" fmla="*/ 63 w 63"/>
                  <a:gd name="txB" fmla="*/ 125 h 125"/>
                </a:gdLst>
                <a:ahLst/>
                <a:cxnLst>
                  <a:cxn ang="0">
                    <a:pos x="141288" y="209055"/>
                  </a:cxn>
                  <a:cxn ang="0">
                    <a:pos x="71765" y="280988"/>
                  </a:cxn>
                  <a:cxn ang="0">
                    <a:pos x="0" y="209055"/>
                  </a:cxn>
                  <a:cxn ang="0">
                    <a:pos x="0" y="71933"/>
                  </a:cxn>
                  <a:cxn ang="0">
                    <a:pos x="71765" y="0"/>
                  </a:cxn>
                  <a:cxn ang="0">
                    <a:pos x="141288" y="71933"/>
                  </a:cxn>
                  <a:cxn ang="0">
                    <a:pos x="141288" y="209055"/>
                  </a:cxn>
                </a:cxnLst>
                <a:rect l="txL" t="txT" r="txR" b="txB"/>
                <a:pathLst>
                  <a:path w="63" h="125">
                    <a:moveTo>
                      <a:pt x="63" y="93"/>
                    </a:moveTo>
                    <a:cubicBezTo>
                      <a:pt x="63" y="111"/>
                      <a:pt x="49" y="125"/>
                      <a:pt x="32" y="125"/>
                    </a:cubicBezTo>
                    <a:cubicBezTo>
                      <a:pt x="14" y="125"/>
                      <a:pt x="0" y="111"/>
                      <a:pt x="0" y="9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49" y="0"/>
                      <a:pt x="63" y="14"/>
                      <a:pt x="63" y="32"/>
                    </a:cubicBezTo>
                    <a:lnTo>
                      <a:pt x="63" y="93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4" name="Freeform 34"/>
              <p:cNvSpPr/>
              <p:nvPr/>
            </p:nvSpPr>
            <p:spPr>
              <a:xfrm>
                <a:off x="420687" y="606738"/>
                <a:ext cx="142875" cy="488950"/>
              </a:xfrm>
              <a:custGeom>
                <a:avLst/>
                <a:gdLst>
                  <a:gd name="txL" fmla="*/ 0 w 64"/>
                  <a:gd name="txT" fmla="*/ 0 h 218"/>
                  <a:gd name="txR" fmla="*/ 64 w 64"/>
                  <a:gd name="txB" fmla="*/ 218 h 218"/>
                </a:gdLst>
                <a:ahLst/>
                <a:cxnLst>
                  <a:cxn ang="0">
                    <a:pos x="142875" y="417178"/>
                  </a:cxn>
                  <a:cxn ang="0">
                    <a:pos x="71438" y="488950"/>
                  </a:cxn>
                  <a:cxn ang="0">
                    <a:pos x="0" y="417178"/>
                  </a:cxn>
                  <a:cxn ang="0">
                    <a:pos x="0" y="71772"/>
                  </a:cxn>
                  <a:cxn ang="0">
                    <a:pos x="71438" y="0"/>
                  </a:cxn>
                  <a:cxn ang="0">
                    <a:pos x="142875" y="71772"/>
                  </a:cxn>
                  <a:cxn ang="0">
                    <a:pos x="142875" y="417178"/>
                  </a:cxn>
                </a:cxnLst>
                <a:rect l="txL" t="txT" r="txR" b="txB"/>
                <a:pathLst>
                  <a:path w="64" h="218">
                    <a:moveTo>
                      <a:pt x="64" y="186"/>
                    </a:moveTo>
                    <a:cubicBezTo>
                      <a:pt x="64" y="204"/>
                      <a:pt x="49" y="218"/>
                      <a:pt x="32" y="218"/>
                    </a:cubicBezTo>
                    <a:cubicBezTo>
                      <a:pt x="14" y="218"/>
                      <a:pt x="0" y="204"/>
                      <a:pt x="0" y="18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49" y="0"/>
                      <a:pt x="64" y="14"/>
                      <a:pt x="64" y="32"/>
                    </a:cubicBezTo>
                    <a:lnTo>
                      <a:pt x="64" y="186"/>
                    </a:lnTo>
                    <a:close/>
                  </a:path>
                </a:pathLst>
              </a:custGeom>
              <a:solidFill>
                <a:srgbClr val="FDFDFD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8" name="文本框 60"/>
            <p:cNvSpPr txBox="1"/>
            <p:nvPr/>
          </p:nvSpPr>
          <p:spPr>
            <a:xfrm>
              <a:off x="2084194" y="4707614"/>
              <a:ext cx="2051506" cy="248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资源内容丰富、权威</a:t>
              </a:r>
              <a:endPara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文本框 60"/>
            <p:cNvSpPr txBox="1"/>
            <p:nvPr/>
          </p:nvSpPr>
          <p:spPr>
            <a:xfrm>
              <a:off x="3766805" y="3009324"/>
              <a:ext cx="1570760" cy="248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与学科专业结合</a:t>
              </a:r>
              <a:endPara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文本框 60"/>
            <p:cNvSpPr txBox="1"/>
            <p:nvPr/>
          </p:nvSpPr>
          <p:spPr>
            <a:xfrm>
              <a:off x="5305299" y="4707496"/>
              <a:ext cx="1570760" cy="248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与思政教材呼应</a:t>
              </a:r>
              <a:endPara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文本框 60"/>
            <p:cNvSpPr txBox="1"/>
            <p:nvPr/>
          </p:nvSpPr>
          <p:spPr>
            <a:xfrm>
              <a:off x="6879825" y="3009324"/>
              <a:ext cx="1570760" cy="248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资源创新性</a:t>
              </a:r>
              <a:endPara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文本框 60"/>
            <p:cNvSpPr txBox="1"/>
            <p:nvPr/>
          </p:nvSpPr>
          <p:spPr>
            <a:xfrm>
              <a:off x="7877345" y="4796045"/>
              <a:ext cx="2645717" cy="2481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资源受众面广，可拓展性强</a:t>
              </a:r>
              <a:endPara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67" name="文本框 31"/>
          <p:cNvSpPr txBox="1"/>
          <p:nvPr/>
        </p:nvSpPr>
        <p:spPr>
          <a:xfrm>
            <a:off x="921385" y="5594985"/>
            <a:ext cx="3197225" cy="120840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数据库内容与光明网等权威机构联合制作开发，并在其指导下，通过筛选、评估、论证等流程，提供不同类型的思政教育资源。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8652510" y="5593715"/>
            <a:ext cx="3195955" cy="120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latinLnBrk="0" hangingPunct="1">
              <a:lnSpc>
                <a:spcPct val="130000"/>
              </a:lnSpc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提供包括资讯、视频、专题等多种类型资源，即可放置于图书馆供师生自学使用，又可嵌入教学体系中，服务于课堂教学。</a:t>
            </a: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4762500" y="5765800"/>
            <a:ext cx="3197225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latinLnBrk="0" hangingPunct="1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数据库知识点专题均从教材中选择并深化，从知识海洋中挑选所需资源，按照要求整理汇编，只为提供“精准、高度提炼”式的知识服务。</a:t>
            </a: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694305" y="1248410"/>
            <a:ext cx="3197225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latinLnBrk="0" hangingPunct="1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根据高校各学科的特点深挖具有学科特色的思政元素，并从起源、发展、技术、影响、人物等维度提供素材。</a:t>
            </a: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719570" y="1248410"/>
            <a:ext cx="3196590" cy="86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latinLnBrk="0" hangingPunct="1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引用全景、融媒体等技术，赋予红色教育基地</a:t>
            </a: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生命力</a:t>
            </a:r>
            <a:r>
              <a:rPr lang="en-US" altLang="zh-CN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，从而使理论知识的学习更有吸引力。</a:t>
            </a: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-179070" y="-111760"/>
            <a:ext cx="13216890" cy="7346074"/>
            <a:chOff x="-282" y="-175"/>
            <a:chExt cx="20814" cy="11569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3"/>
              <a:ext cx="20250" cy="1139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rcRect l="-448"/>
            <a:stretch>
              <a:fillRect/>
            </a:stretch>
          </p:blipFill>
          <p:spPr>
            <a:xfrm>
              <a:off x="-282" y="-175"/>
              <a:ext cx="20814" cy="5580"/>
            </a:xfrm>
            <a:prstGeom prst="rect">
              <a:avLst/>
            </a:prstGeom>
          </p:spPr>
        </p:pic>
      </p:grpSp>
      <p:sp>
        <p:nvSpPr>
          <p:cNvPr id="5" name="标题 3"/>
          <p:cNvSpPr>
            <a:spLocks noGrp="1" noChangeArrowheads="1"/>
          </p:cNvSpPr>
          <p:nvPr/>
        </p:nvSpPr>
        <p:spPr bwMode="auto">
          <a:xfrm>
            <a:off x="3117850" y="2204085"/>
            <a:ext cx="8043545" cy="152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/>
          <a:p>
            <a:pPr algn="ctr" defTabSz="128524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8000" b="1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THANK YOU</a:t>
            </a:r>
            <a:r>
              <a:rPr lang="zh-CN" altLang="en-US" sz="8000" b="1" dirty="0" smtClean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！</a:t>
            </a:r>
            <a:endParaRPr lang="zh-CN" altLang="en-US" sz="8000" b="1" dirty="0" smtClean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2290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760"/>
            <a:ext cx="604837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1363960" y="6854825"/>
            <a:ext cx="14020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2019.09</a:t>
            </a:r>
            <a:endParaRPr lang="en-US" altLang="zh-CN" sz="16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3" descr="森途国信LOGO-横版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25" y="274955"/>
            <a:ext cx="1837055" cy="576580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3191510" y="4121150"/>
            <a:ext cx="693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深挖思政元素，</a:t>
            </a:r>
            <a:r>
              <a:rPr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提供思政教育资源建设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素材</a:t>
            </a:r>
            <a:r>
              <a:rPr lang="en-US" altLang="zh-CN" sz="28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endParaRPr lang="en-US" altLang="zh-CN" sz="28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1"/>
          <p:cNvSpPr txBox="1"/>
          <p:nvPr/>
        </p:nvSpPr>
        <p:spPr>
          <a:xfrm>
            <a:off x="849243" y="4352216"/>
            <a:ext cx="1200329" cy="20367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66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目 录</a:t>
            </a:r>
            <a:endParaRPr lang="zh-CN" altLang="en-US" sz="6600" b="1" dirty="0">
              <a:solidFill>
                <a:srgbClr val="C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48378" y="4015060"/>
            <a:ext cx="8113395" cy="2863127"/>
            <a:chOff x="2563169" y="1504012"/>
            <a:chExt cx="8113395" cy="2863127"/>
          </a:xfrm>
        </p:grpSpPr>
        <p:sp>
          <p:nvSpPr>
            <p:cNvPr id="28" name="矩形 27"/>
            <p:cNvSpPr/>
            <p:nvPr/>
          </p:nvSpPr>
          <p:spPr>
            <a:xfrm>
              <a:off x="3558214" y="1589102"/>
              <a:ext cx="7118350" cy="58356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ea"/>
                  <a:sym typeface="+mn-lt"/>
                </a:rPr>
                <a:t>高校思政教育的指导思想</a:t>
              </a:r>
              <a:endParaRPr 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2563169" y="2565732"/>
              <a:ext cx="754021" cy="754021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558214" y="2650822"/>
              <a:ext cx="6471285" cy="58356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ea"/>
                  <a:sym typeface="+mn-lt"/>
                </a:rPr>
                <a:t>思政课的改革创新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ea"/>
                  <a:sym typeface="+mn-lt"/>
                </a:rPr>
                <a:t>—</a:t>
              </a:r>
              <a:r>
                <a: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ea"/>
                  <a:sym typeface="+mn-lt"/>
                </a:rPr>
                <a:t>课程思政</a:t>
              </a:r>
              <a:endPara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563169" y="3613118"/>
              <a:ext cx="754021" cy="754021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558214" y="3697937"/>
              <a:ext cx="5612130" cy="583565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n-lt"/>
                  <a:ea typeface="+mn-ea"/>
                  <a:cs typeface="+mn-ea"/>
                  <a:sym typeface="+mn-lt"/>
                </a:rPr>
                <a:t>如何辅助高校上好思政课</a:t>
              </a:r>
              <a:endParaRPr lang="zh-CN" altLang="en-US" sz="1325" dirty="0">
                <a:solidFill>
                  <a:prstClr val="white">
                    <a:lumMod val="65000"/>
                  </a:prst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2563169" y="1504012"/>
              <a:ext cx="754021" cy="754021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kumimoji="0" lang="zh-CN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293" r="6621"/>
          <a:stretch>
            <a:fillRect/>
          </a:stretch>
        </p:blipFill>
        <p:spPr>
          <a:xfrm>
            <a:off x="-16510" y="-29845"/>
            <a:ext cx="12891770" cy="35890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809053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高校思政课是落实立德树人根本任务的关键课程</a:t>
            </a:r>
            <a:endParaRPr lang="zh-CN" alt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rcRect l="18733" t="6553" r="10733"/>
          <a:stretch>
            <a:fillRect/>
          </a:stretch>
        </p:blipFill>
        <p:spPr>
          <a:xfrm>
            <a:off x="1184275" y="1496060"/>
            <a:ext cx="3359150" cy="3649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 37"/>
          <p:cNvSpPr/>
          <p:nvPr/>
        </p:nvSpPr>
        <p:spPr>
          <a:xfrm>
            <a:off x="669925" y="5530850"/>
            <a:ext cx="438785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>
              <a:lnSpc>
                <a:spcPct val="12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推动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思想政治理论课改革创新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，要不断增强思政课的思想性、理论性和亲和力、针对性”。</a:t>
            </a:r>
            <a:endParaRPr lang="zh-CN" altLang="en-US" sz="1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J7}%VR[N60MVAB_K51VV6$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920" y="1642110"/>
            <a:ext cx="6826250" cy="4533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7705" y="3811270"/>
            <a:ext cx="11517630" cy="1366520"/>
            <a:chOff x="2774" y="2304"/>
            <a:chExt cx="18138" cy="2152"/>
          </a:xfrm>
        </p:grpSpPr>
        <p:sp>
          <p:nvSpPr>
            <p:cNvPr id="5" name="矩形 4"/>
            <p:cNvSpPr/>
            <p:nvPr/>
          </p:nvSpPr>
          <p:spPr>
            <a:xfrm>
              <a:off x="5108" y="3194"/>
              <a:ext cx="15804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ts val="2400"/>
                </a:lnSpc>
                <a:buFont typeface="Arial" panose="020B0604020202020204" pitchFamily="34" charset="0"/>
                <a:buNone/>
              </a:pP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大学阶段重在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增强使命担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当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，引导学生矢志不渝听党话跟党走，争做社会主义合格建设者和可靠接班人。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矩形: 圆角 4"/>
            <p:cNvSpPr/>
            <p:nvPr/>
          </p:nvSpPr>
          <p:spPr bwMode="auto">
            <a:xfrm>
              <a:off x="2774" y="2415"/>
              <a:ext cx="2041" cy="2041"/>
            </a:xfrm>
            <a:prstGeom prst="roundRect">
              <a:avLst>
                <a:gd name="adj" fmla="val 7384"/>
              </a:avLst>
            </a:prstGeom>
            <a:solidFill>
              <a:srgbClr val="C00000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l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143" y="2304"/>
              <a:ext cx="1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eaLnBrk="1" hangingPunct="1">
                <a:lnSpc>
                  <a:spcPts val="2400"/>
                </a:lnSpc>
                <a:buFont typeface="Arial" panose="020B0604020202020204" pitchFamily="34" charset="0"/>
                <a:buNone/>
              </a:pPr>
              <a:r>
                <a:rPr lang="zh-CN" altLang="en-US" sz="2000" b="1" dirty="0">
                  <a:latin typeface="+mj-ea"/>
                  <a:ea typeface="+mj-ea"/>
                </a:rPr>
                <a:t>目标</a:t>
              </a:r>
              <a:endParaRPr lang="zh-CN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3120" y="2832"/>
              <a:ext cx="1285" cy="1240"/>
            </a:xfrm>
            <a:custGeom>
              <a:avLst/>
              <a:gdLst>
                <a:gd name="T0" fmla="*/ 391 w 782"/>
                <a:gd name="T1" fmla="*/ 281 h 782"/>
                <a:gd name="T2" fmla="*/ 281 w 782"/>
                <a:gd name="T3" fmla="*/ 391 h 782"/>
                <a:gd name="T4" fmla="*/ 391 w 782"/>
                <a:gd name="T5" fmla="*/ 501 h 782"/>
                <a:gd name="T6" fmla="*/ 501 w 782"/>
                <a:gd name="T7" fmla="*/ 391 h 782"/>
                <a:gd name="T8" fmla="*/ 391 w 782"/>
                <a:gd name="T9" fmla="*/ 281 h 782"/>
                <a:gd name="T10" fmla="*/ 682 w 782"/>
                <a:gd name="T11" fmla="*/ 100 h 782"/>
                <a:gd name="T12" fmla="*/ 679 w 782"/>
                <a:gd name="T13" fmla="*/ 0 h 782"/>
                <a:gd name="T14" fmla="*/ 575 w 782"/>
                <a:gd name="T15" fmla="*/ 104 h 782"/>
                <a:gd name="T16" fmla="*/ 575 w 782"/>
                <a:gd name="T17" fmla="*/ 173 h 782"/>
                <a:gd name="T18" fmla="*/ 367 w 782"/>
                <a:gd name="T19" fmla="*/ 380 h 782"/>
                <a:gd name="T20" fmla="*/ 402 w 782"/>
                <a:gd name="T21" fmla="*/ 415 h 782"/>
                <a:gd name="T22" fmla="*/ 609 w 782"/>
                <a:gd name="T23" fmla="*/ 208 h 782"/>
                <a:gd name="T24" fmla="*/ 679 w 782"/>
                <a:gd name="T25" fmla="*/ 208 h 782"/>
                <a:gd name="T26" fmla="*/ 782 w 782"/>
                <a:gd name="T27" fmla="*/ 104 h 782"/>
                <a:gd name="T28" fmla="*/ 682 w 782"/>
                <a:gd name="T29" fmla="*/ 100 h 782"/>
                <a:gd name="T30" fmla="*/ 679 w 782"/>
                <a:gd name="T31" fmla="*/ 256 h 782"/>
                <a:gd name="T32" fmla="*/ 709 w 782"/>
                <a:gd name="T33" fmla="*/ 391 h 782"/>
                <a:gd name="T34" fmla="*/ 391 w 782"/>
                <a:gd name="T35" fmla="*/ 709 h 782"/>
                <a:gd name="T36" fmla="*/ 74 w 782"/>
                <a:gd name="T37" fmla="*/ 391 h 782"/>
                <a:gd name="T38" fmla="*/ 391 w 782"/>
                <a:gd name="T39" fmla="*/ 73 h 782"/>
                <a:gd name="T40" fmla="*/ 526 w 782"/>
                <a:gd name="T41" fmla="*/ 103 h 782"/>
                <a:gd name="T42" fmla="*/ 540 w 782"/>
                <a:gd name="T43" fmla="*/ 69 h 782"/>
                <a:gd name="T44" fmla="*/ 567 w 782"/>
                <a:gd name="T45" fmla="*/ 42 h 782"/>
                <a:gd name="T46" fmla="*/ 391 w 782"/>
                <a:gd name="T47" fmla="*/ 0 h 782"/>
                <a:gd name="T48" fmla="*/ 0 w 782"/>
                <a:gd name="T49" fmla="*/ 391 h 782"/>
                <a:gd name="T50" fmla="*/ 391 w 782"/>
                <a:gd name="T51" fmla="*/ 782 h 782"/>
                <a:gd name="T52" fmla="*/ 782 w 782"/>
                <a:gd name="T53" fmla="*/ 391 h 782"/>
                <a:gd name="T54" fmla="*/ 740 w 782"/>
                <a:gd name="T55" fmla="*/ 215 h 782"/>
                <a:gd name="T56" fmla="*/ 713 w 782"/>
                <a:gd name="T57" fmla="*/ 242 h 782"/>
                <a:gd name="T58" fmla="*/ 679 w 782"/>
                <a:gd name="T59" fmla="*/ 256 h 782"/>
                <a:gd name="T60" fmla="*/ 568 w 782"/>
                <a:gd name="T61" fmla="*/ 391 h 782"/>
                <a:gd name="T62" fmla="*/ 391 w 782"/>
                <a:gd name="T63" fmla="*/ 568 h 782"/>
                <a:gd name="T64" fmla="*/ 214 w 782"/>
                <a:gd name="T65" fmla="*/ 391 h 782"/>
                <a:gd name="T66" fmla="*/ 391 w 782"/>
                <a:gd name="T67" fmla="*/ 214 h 782"/>
                <a:gd name="T68" fmla="*/ 453 w 782"/>
                <a:gd name="T69" fmla="*/ 225 h 782"/>
                <a:gd name="T70" fmla="*/ 504 w 782"/>
                <a:gd name="T71" fmla="*/ 175 h 782"/>
                <a:gd name="T72" fmla="*/ 391 w 782"/>
                <a:gd name="T73" fmla="*/ 147 h 782"/>
                <a:gd name="T74" fmla="*/ 147 w 782"/>
                <a:gd name="T75" fmla="*/ 391 h 782"/>
                <a:gd name="T76" fmla="*/ 391 w 782"/>
                <a:gd name="T77" fmla="*/ 636 h 782"/>
                <a:gd name="T78" fmla="*/ 636 w 782"/>
                <a:gd name="T79" fmla="*/ 391 h 782"/>
                <a:gd name="T80" fmla="*/ 608 w 782"/>
                <a:gd name="T81" fmla="*/ 278 h 782"/>
                <a:gd name="T82" fmla="*/ 557 w 782"/>
                <a:gd name="T83" fmla="*/ 329 h 782"/>
                <a:gd name="T84" fmla="*/ 568 w 782"/>
                <a:gd name="T85" fmla="*/ 39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2" h="782">
                  <a:moveTo>
                    <a:pt x="391" y="281"/>
                  </a:moveTo>
                  <a:cubicBezTo>
                    <a:pt x="331" y="281"/>
                    <a:pt x="281" y="330"/>
                    <a:pt x="281" y="391"/>
                  </a:cubicBezTo>
                  <a:cubicBezTo>
                    <a:pt x="281" y="452"/>
                    <a:pt x="331" y="501"/>
                    <a:pt x="391" y="501"/>
                  </a:cubicBezTo>
                  <a:cubicBezTo>
                    <a:pt x="452" y="501"/>
                    <a:pt x="501" y="452"/>
                    <a:pt x="501" y="391"/>
                  </a:cubicBezTo>
                  <a:cubicBezTo>
                    <a:pt x="501" y="330"/>
                    <a:pt x="452" y="281"/>
                    <a:pt x="391" y="281"/>
                  </a:cubicBezTo>
                  <a:close/>
                  <a:moveTo>
                    <a:pt x="682" y="100"/>
                  </a:moveTo>
                  <a:lnTo>
                    <a:pt x="679" y="0"/>
                  </a:lnTo>
                  <a:lnTo>
                    <a:pt x="575" y="104"/>
                  </a:lnTo>
                  <a:lnTo>
                    <a:pt x="575" y="173"/>
                  </a:lnTo>
                  <a:lnTo>
                    <a:pt x="367" y="380"/>
                  </a:lnTo>
                  <a:lnTo>
                    <a:pt x="402" y="415"/>
                  </a:lnTo>
                  <a:lnTo>
                    <a:pt x="609" y="208"/>
                  </a:lnTo>
                  <a:lnTo>
                    <a:pt x="679" y="208"/>
                  </a:lnTo>
                  <a:lnTo>
                    <a:pt x="782" y="104"/>
                  </a:lnTo>
                  <a:lnTo>
                    <a:pt x="682" y="100"/>
                  </a:lnTo>
                  <a:close/>
                  <a:moveTo>
                    <a:pt x="679" y="256"/>
                  </a:moveTo>
                  <a:cubicBezTo>
                    <a:pt x="698" y="297"/>
                    <a:pt x="709" y="343"/>
                    <a:pt x="709" y="391"/>
                  </a:cubicBezTo>
                  <a:cubicBezTo>
                    <a:pt x="709" y="566"/>
                    <a:pt x="566" y="709"/>
                    <a:pt x="391" y="709"/>
                  </a:cubicBezTo>
                  <a:cubicBezTo>
                    <a:pt x="216" y="709"/>
                    <a:pt x="74" y="566"/>
                    <a:pt x="74" y="391"/>
                  </a:cubicBezTo>
                  <a:cubicBezTo>
                    <a:pt x="74" y="216"/>
                    <a:pt x="216" y="73"/>
                    <a:pt x="391" y="73"/>
                  </a:cubicBezTo>
                  <a:cubicBezTo>
                    <a:pt x="439" y="73"/>
                    <a:pt x="485" y="84"/>
                    <a:pt x="526" y="103"/>
                  </a:cubicBezTo>
                  <a:cubicBezTo>
                    <a:pt x="526" y="91"/>
                    <a:pt x="531" y="78"/>
                    <a:pt x="540" y="69"/>
                  </a:cubicBezTo>
                  <a:lnTo>
                    <a:pt x="567" y="42"/>
                  </a:lnTo>
                  <a:cubicBezTo>
                    <a:pt x="514" y="15"/>
                    <a:pt x="455" y="0"/>
                    <a:pt x="391" y="0"/>
                  </a:cubicBezTo>
                  <a:cubicBezTo>
                    <a:pt x="175" y="0"/>
                    <a:pt x="0" y="175"/>
                    <a:pt x="0" y="391"/>
                  </a:cubicBezTo>
                  <a:cubicBezTo>
                    <a:pt x="0" y="607"/>
                    <a:pt x="175" y="782"/>
                    <a:pt x="391" y="782"/>
                  </a:cubicBezTo>
                  <a:cubicBezTo>
                    <a:pt x="607" y="782"/>
                    <a:pt x="782" y="607"/>
                    <a:pt x="782" y="391"/>
                  </a:cubicBezTo>
                  <a:cubicBezTo>
                    <a:pt x="782" y="328"/>
                    <a:pt x="767" y="268"/>
                    <a:pt x="740" y="215"/>
                  </a:cubicBezTo>
                  <a:lnTo>
                    <a:pt x="713" y="242"/>
                  </a:lnTo>
                  <a:cubicBezTo>
                    <a:pt x="704" y="251"/>
                    <a:pt x="692" y="256"/>
                    <a:pt x="679" y="256"/>
                  </a:cubicBezTo>
                  <a:close/>
                  <a:moveTo>
                    <a:pt x="568" y="391"/>
                  </a:moveTo>
                  <a:cubicBezTo>
                    <a:pt x="568" y="489"/>
                    <a:pt x="489" y="568"/>
                    <a:pt x="391" y="568"/>
                  </a:cubicBezTo>
                  <a:cubicBezTo>
                    <a:pt x="294" y="568"/>
                    <a:pt x="214" y="489"/>
                    <a:pt x="214" y="391"/>
                  </a:cubicBezTo>
                  <a:cubicBezTo>
                    <a:pt x="214" y="293"/>
                    <a:pt x="294" y="214"/>
                    <a:pt x="391" y="214"/>
                  </a:cubicBezTo>
                  <a:cubicBezTo>
                    <a:pt x="413" y="214"/>
                    <a:pt x="434" y="218"/>
                    <a:pt x="453" y="225"/>
                  </a:cubicBezTo>
                  <a:lnTo>
                    <a:pt x="504" y="175"/>
                  </a:lnTo>
                  <a:cubicBezTo>
                    <a:pt x="470" y="157"/>
                    <a:pt x="432" y="147"/>
                    <a:pt x="391" y="147"/>
                  </a:cubicBezTo>
                  <a:cubicBezTo>
                    <a:pt x="256" y="147"/>
                    <a:pt x="147" y="256"/>
                    <a:pt x="147" y="391"/>
                  </a:cubicBezTo>
                  <a:cubicBezTo>
                    <a:pt x="147" y="526"/>
                    <a:pt x="256" y="636"/>
                    <a:pt x="391" y="636"/>
                  </a:cubicBezTo>
                  <a:cubicBezTo>
                    <a:pt x="526" y="636"/>
                    <a:pt x="636" y="526"/>
                    <a:pt x="636" y="391"/>
                  </a:cubicBezTo>
                  <a:cubicBezTo>
                    <a:pt x="636" y="350"/>
                    <a:pt x="626" y="312"/>
                    <a:pt x="608" y="278"/>
                  </a:cubicBezTo>
                  <a:lnTo>
                    <a:pt x="557" y="329"/>
                  </a:lnTo>
                  <a:cubicBezTo>
                    <a:pt x="564" y="348"/>
                    <a:pt x="568" y="369"/>
                    <a:pt x="568" y="39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87705" y="1496060"/>
            <a:ext cx="11517630" cy="2061845"/>
            <a:chOff x="2747" y="8424"/>
            <a:chExt cx="18138" cy="3247"/>
          </a:xfrm>
        </p:grpSpPr>
        <p:sp>
          <p:nvSpPr>
            <p:cNvPr id="8" name="矩形: 圆角 33"/>
            <p:cNvSpPr/>
            <p:nvPr/>
          </p:nvSpPr>
          <p:spPr bwMode="auto">
            <a:xfrm>
              <a:off x="2747" y="8424"/>
              <a:ext cx="2041" cy="2041"/>
            </a:xfrm>
            <a:prstGeom prst="roundRect">
              <a:avLst>
                <a:gd name="adj" fmla="val 7384"/>
              </a:avLst>
            </a:prstGeom>
            <a:solidFill>
              <a:srgbClr val="C00000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l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116" y="8474"/>
              <a:ext cx="10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eaLnBrk="1" hangingPunct="1">
                <a:lnSpc>
                  <a:spcPts val="2400"/>
                </a:lnSpc>
                <a:buFont typeface="Arial" panose="020B0604020202020204" pitchFamily="34" charset="0"/>
                <a:buNone/>
              </a:pPr>
              <a:r>
                <a:rPr lang="zh-CN" altLang="en-US" sz="2000" b="1" dirty="0">
                  <a:latin typeface="+mj-ea"/>
                  <a:ea typeface="+mj-ea"/>
                </a:rPr>
                <a:t>问题</a:t>
              </a:r>
              <a:endParaRPr lang="zh-CN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116" y="9104"/>
              <a:ext cx="15769" cy="2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ts val="2400"/>
                </a:lnSpc>
                <a:buFont typeface="Arial" panose="020B0604020202020204" pitchFamily="34" charset="0"/>
                <a:buNone/>
              </a:pP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面对新形势新任务新挑战，有的地方和学校对思政课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重要性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认识还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不够到位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，课堂教学效果还需提升，教材内容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不够鲜活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，教师选配和培养工作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存在短板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，体制机制有待完善，评价和支持体系有待健全，大中小学思政课一体化建设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需要深化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，民办学校、中外合作办学思政课建设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相对薄弱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，各类课程同思政课建设的协同效应有待增强，学校、家庭、社会协同推动思政课建设的合力没有完全形成，全党全社会关心支持思政课建设的</a:t>
              </a: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氛围不够浓厚</a:t>
              </a: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。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3120" y="8977"/>
              <a:ext cx="1295" cy="935"/>
            </a:xfrm>
            <a:custGeom>
              <a:avLst/>
              <a:gdLst>
                <a:gd name="T0" fmla="*/ 59 w 787"/>
                <a:gd name="T1" fmla="*/ 252 h 590"/>
                <a:gd name="T2" fmla="*/ 84 w 787"/>
                <a:gd name="T3" fmla="*/ 222 h 590"/>
                <a:gd name="T4" fmla="*/ 61 w 787"/>
                <a:gd name="T5" fmla="*/ 181 h 590"/>
                <a:gd name="T6" fmla="*/ 58 w 787"/>
                <a:gd name="T7" fmla="*/ 156 h 590"/>
                <a:gd name="T8" fmla="*/ 61 w 787"/>
                <a:gd name="T9" fmla="*/ 153 h 590"/>
                <a:gd name="T10" fmla="*/ 158 w 787"/>
                <a:gd name="T11" fmla="*/ 83 h 590"/>
                <a:gd name="T12" fmla="*/ 176 w 787"/>
                <a:gd name="T13" fmla="*/ 154 h 590"/>
                <a:gd name="T14" fmla="*/ 178 w 787"/>
                <a:gd name="T15" fmla="*/ 159 h 590"/>
                <a:gd name="T16" fmla="*/ 168 w 787"/>
                <a:gd name="T17" fmla="*/ 192 h 590"/>
                <a:gd name="T18" fmla="*/ 164 w 787"/>
                <a:gd name="T19" fmla="*/ 248 h 590"/>
                <a:gd name="T20" fmla="*/ 204 w 787"/>
                <a:gd name="T21" fmla="*/ 250 h 590"/>
                <a:gd name="T22" fmla="*/ 223 w 787"/>
                <a:gd name="T23" fmla="*/ 223 h 590"/>
                <a:gd name="T24" fmla="*/ 278 w 787"/>
                <a:gd name="T25" fmla="*/ 189 h 590"/>
                <a:gd name="T26" fmla="*/ 238 w 787"/>
                <a:gd name="T27" fmla="*/ 158 h 590"/>
                <a:gd name="T28" fmla="*/ 346 w 787"/>
                <a:gd name="T29" fmla="*/ 42 h 590"/>
                <a:gd name="T30" fmla="*/ 346 w 787"/>
                <a:gd name="T31" fmla="*/ 159 h 590"/>
                <a:gd name="T32" fmla="*/ 331 w 787"/>
                <a:gd name="T33" fmla="*/ 212 h 590"/>
                <a:gd name="T34" fmla="*/ 383 w 787"/>
                <a:gd name="T35" fmla="*/ 229 h 590"/>
                <a:gd name="T36" fmla="*/ 426 w 787"/>
                <a:gd name="T37" fmla="*/ 169 h 590"/>
                <a:gd name="T38" fmla="*/ 448 w 787"/>
                <a:gd name="T39" fmla="*/ 143 h 590"/>
                <a:gd name="T40" fmla="*/ 427 w 787"/>
                <a:gd name="T41" fmla="*/ 106 h 590"/>
                <a:gd name="T42" fmla="*/ 425 w 787"/>
                <a:gd name="T43" fmla="*/ 83 h 590"/>
                <a:gd name="T44" fmla="*/ 427 w 787"/>
                <a:gd name="T45" fmla="*/ 81 h 590"/>
                <a:gd name="T46" fmla="*/ 515 w 787"/>
                <a:gd name="T47" fmla="*/ 17 h 590"/>
                <a:gd name="T48" fmla="*/ 531 w 787"/>
                <a:gd name="T49" fmla="*/ 82 h 590"/>
                <a:gd name="T50" fmla="*/ 533 w 787"/>
                <a:gd name="T51" fmla="*/ 86 h 590"/>
                <a:gd name="T52" fmla="*/ 523 w 787"/>
                <a:gd name="T53" fmla="*/ 115 h 590"/>
                <a:gd name="T54" fmla="*/ 520 w 787"/>
                <a:gd name="T55" fmla="*/ 166 h 590"/>
                <a:gd name="T56" fmla="*/ 556 w 787"/>
                <a:gd name="T57" fmla="*/ 168 h 590"/>
                <a:gd name="T58" fmla="*/ 384 w 787"/>
                <a:gd name="T59" fmla="*/ 386 h 590"/>
                <a:gd name="T60" fmla="*/ 0 w 787"/>
                <a:gd name="T61" fmla="*/ 423 h 590"/>
                <a:gd name="T62" fmla="*/ 12 w 787"/>
                <a:gd name="T63" fmla="*/ 465 h 590"/>
                <a:gd name="T64" fmla="*/ 61 w 787"/>
                <a:gd name="T65" fmla="*/ 572 h 590"/>
                <a:gd name="T66" fmla="*/ 369 w 787"/>
                <a:gd name="T67" fmla="*/ 567 h 590"/>
                <a:gd name="T68" fmla="*/ 430 w 787"/>
                <a:gd name="T69" fmla="*/ 559 h 590"/>
                <a:gd name="T70" fmla="*/ 727 w 787"/>
                <a:gd name="T71" fmla="*/ 330 h 590"/>
                <a:gd name="T72" fmla="*/ 576 w 787"/>
                <a:gd name="T73" fmla="*/ 154 h 590"/>
                <a:gd name="T74" fmla="*/ 387 w 787"/>
                <a:gd name="T75" fmla="*/ 439 h 590"/>
                <a:gd name="T76" fmla="*/ 225 w 787"/>
                <a:gd name="T77" fmla="*/ 328 h 590"/>
                <a:gd name="T78" fmla="*/ 12 w 787"/>
                <a:gd name="T79" fmla="*/ 465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7" h="590">
                  <a:moveTo>
                    <a:pt x="33" y="252"/>
                  </a:moveTo>
                  <a:cubicBezTo>
                    <a:pt x="43" y="252"/>
                    <a:pt x="51" y="252"/>
                    <a:pt x="59" y="252"/>
                  </a:cubicBezTo>
                  <a:cubicBezTo>
                    <a:pt x="66" y="253"/>
                    <a:pt x="72" y="251"/>
                    <a:pt x="77" y="245"/>
                  </a:cubicBezTo>
                  <a:cubicBezTo>
                    <a:pt x="80" y="239"/>
                    <a:pt x="82" y="232"/>
                    <a:pt x="84" y="222"/>
                  </a:cubicBezTo>
                  <a:cubicBezTo>
                    <a:pt x="77" y="214"/>
                    <a:pt x="72" y="204"/>
                    <a:pt x="69" y="192"/>
                  </a:cubicBezTo>
                  <a:cubicBezTo>
                    <a:pt x="65" y="190"/>
                    <a:pt x="62" y="186"/>
                    <a:pt x="61" y="181"/>
                  </a:cubicBezTo>
                  <a:cubicBezTo>
                    <a:pt x="59" y="175"/>
                    <a:pt x="58" y="168"/>
                    <a:pt x="58" y="159"/>
                  </a:cubicBezTo>
                  <a:lnTo>
                    <a:pt x="58" y="156"/>
                  </a:lnTo>
                  <a:lnTo>
                    <a:pt x="60" y="154"/>
                  </a:lnTo>
                  <a:cubicBezTo>
                    <a:pt x="60" y="154"/>
                    <a:pt x="61" y="154"/>
                    <a:pt x="61" y="153"/>
                  </a:cubicBezTo>
                  <a:cubicBezTo>
                    <a:pt x="57" y="116"/>
                    <a:pt x="60" y="98"/>
                    <a:pt x="74" y="85"/>
                  </a:cubicBezTo>
                  <a:cubicBezTo>
                    <a:pt x="96" y="64"/>
                    <a:pt x="136" y="64"/>
                    <a:pt x="158" y="83"/>
                  </a:cubicBezTo>
                  <a:cubicBezTo>
                    <a:pt x="173" y="96"/>
                    <a:pt x="178" y="119"/>
                    <a:pt x="174" y="153"/>
                  </a:cubicBezTo>
                  <a:cubicBezTo>
                    <a:pt x="175" y="153"/>
                    <a:pt x="176" y="154"/>
                    <a:pt x="176" y="154"/>
                  </a:cubicBezTo>
                  <a:lnTo>
                    <a:pt x="178" y="156"/>
                  </a:lnTo>
                  <a:lnTo>
                    <a:pt x="178" y="159"/>
                  </a:lnTo>
                  <a:cubicBezTo>
                    <a:pt x="179" y="167"/>
                    <a:pt x="178" y="175"/>
                    <a:pt x="176" y="180"/>
                  </a:cubicBezTo>
                  <a:cubicBezTo>
                    <a:pt x="174" y="186"/>
                    <a:pt x="171" y="190"/>
                    <a:pt x="168" y="192"/>
                  </a:cubicBezTo>
                  <a:cubicBezTo>
                    <a:pt x="165" y="203"/>
                    <a:pt x="160" y="213"/>
                    <a:pt x="154" y="220"/>
                  </a:cubicBezTo>
                  <a:cubicBezTo>
                    <a:pt x="156" y="232"/>
                    <a:pt x="159" y="242"/>
                    <a:pt x="164" y="248"/>
                  </a:cubicBezTo>
                  <a:cubicBezTo>
                    <a:pt x="168" y="250"/>
                    <a:pt x="173" y="251"/>
                    <a:pt x="180" y="250"/>
                  </a:cubicBezTo>
                  <a:cubicBezTo>
                    <a:pt x="187" y="250"/>
                    <a:pt x="195" y="250"/>
                    <a:pt x="204" y="250"/>
                  </a:cubicBezTo>
                  <a:cubicBezTo>
                    <a:pt x="207" y="254"/>
                    <a:pt x="210" y="260"/>
                    <a:pt x="213" y="268"/>
                  </a:cubicBezTo>
                  <a:cubicBezTo>
                    <a:pt x="216" y="247"/>
                    <a:pt x="219" y="229"/>
                    <a:pt x="223" y="223"/>
                  </a:cubicBezTo>
                  <a:cubicBezTo>
                    <a:pt x="226" y="215"/>
                    <a:pt x="267" y="212"/>
                    <a:pt x="273" y="212"/>
                  </a:cubicBezTo>
                  <a:cubicBezTo>
                    <a:pt x="275" y="204"/>
                    <a:pt x="276" y="197"/>
                    <a:pt x="278" y="189"/>
                  </a:cubicBezTo>
                  <a:cubicBezTo>
                    <a:pt x="268" y="181"/>
                    <a:pt x="262" y="171"/>
                    <a:pt x="258" y="159"/>
                  </a:cubicBezTo>
                  <a:cubicBezTo>
                    <a:pt x="253" y="159"/>
                    <a:pt x="242" y="159"/>
                    <a:pt x="238" y="158"/>
                  </a:cubicBezTo>
                  <a:cubicBezTo>
                    <a:pt x="233" y="118"/>
                    <a:pt x="240" y="59"/>
                    <a:pt x="254" y="45"/>
                  </a:cubicBezTo>
                  <a:cubicBezTo>
                    <a:pt x="275" y="25"/>
                    <a:pt x="325" y="24"/>
                    <a:pt x="346" y="42"/>
                  </a:cubicBezTo>
                  <a:cubicBezTo>
                    <a:pt x="361" y="55"/>
                    <a:pt x="371" y="120"/>
                    <a:pt x="366" y="157"/>
                  </a:cubicBezTo>
                  <a:cubicBezTo>
                    <a:pt x="363" y="159"/>
                    <a:pt x="348" y="157"/>
                    <a:pt x="346" y="159"/>
                  </a:cubicBezTo>
                  <a:cubicBezTo>
                    <a:pt x="341" y="171"/>
                    <a:pt x="334" y="181"/>
                    <a:pt x="324" y="189"/>
                  </a:cubicBezTo>
                  <a:cubicBezTo>
                    <a:pt x="327" y="201"/>
                    <a:pt x="328" y="205"/>
                    <a:pt x="331" y="212"/>
                  </a:cubicBezTo>
                  <a:cubicBezTo>
                    <a:pt x="337" y="212"/>
                    <a:pt x="377" y="215"/>
                    <a:pt x="380" y="223"/>
                  </a:cubicBezTo>
                  <a:cubicBezTo>
                    <a:pt x="381" y="224"/>
                    <a:pt x="382" y="227"/>
                    <a:pt x="383" y="229"/>
                  </a:cubicBezTo>
                  <a:cubicBezTo>
                    <a:pt x="388" y="202"/>
                    <a:pt x="394" y="178"/>
                    <a:pt x="403" y="169"/>
                  </a:cubicBezTo>
                  <a:cubicBezTo>
                    <a:pt x="411" y="169"/>
                    <a:pt x="418" y="169"/>
                    <a:pt x="426" y="169"/>
                  </a:cubicBezTo>
                  <a:cubicBezTo>
                    <a:pt x="432" y="170"/>
                    <a:pt x="438" y="168"/>
                    <a:pt x="441" y="163"/>
                  </a:cubicBezTo>
                  <a:cubicBezTo>
                    <a:pt x="444" y="158"/>
                    <a:pt x="446" y="151"/>
                    <a:pt x="448" y="143"/>
                  </a:cubicBezTo>
                  <a:cubicBezTo>
                    <a:pt x="442" y="135"/>
                    <a:pt x="437" y="126"/>
                    <a:pt x="435" y="116"/>
                  </a:cubicBezTo>
                  <a:cubicBezTo>
                    <a:pt x="431" y="114"/>
                    <a:pt x="429" y="110"/>
                    <a:pt x="427" y="106"/>
                  </a:cubicBezTo>
                  <a:cubicBezTo>
                    <a:pt x="425" y="100"/>
                    <a:pt x="424" y="94"/>
                    <a:pt x="425" y="86"/>
                  </a:cubicBezTo>
                  <a:lnTo>
                    <a:pt x="425" y="83"/>
                  </a:lnTo>
                  <a:lnTo>
                    <a:pt x="426" y="82"/>
                  </a:lnTo>
                  <a:cubicBezTo>
                    <a:pt x="427" y="81"/>
                    <a:pt x="427" y="81"/>
                    <a:pt x="427" y="81"/>
                  </a:cubicBezTo>
                  <a:cubicBezTo>
                    <a:pt x="424" y="47"/>
                    <a:pt x="427" y="31"/>
                    <a:pt x="439" y="19"/>
                  </a:cubicBezTo>
                  <a:cubicBezTo>
                    <a:pt x="458" y="1"/>
                    <a:pt x="495" y="0"/>
                    <a:pt x="515" y="17"/>
                  </a:cubicBezTo>
                  <a:cubicBezTo>
                    <a:pt x="528" y="29"/>
                    <a:pt x="533" y="49"/>
                    <a:pt x="529" y="80"/>
                  </a:cubicBezTo>
                  <a:cubicBezTo>
                    <a:pt x="530" y="81"/>
                    <a:pt x="531" y="81"/>
                    <a:pt x="531" y="82"/>
                  </a:cubicBezTo>
                  <a:lnTo>
                    <a:pt x="533" y="83"/>
                  </a:lnTo>
                  <a:lnTo>
                    <a:pt x="533" y="86"/>
                  </a:lnTo>
                  <a:cubicBezTo>
                    <a:pt x="533" y="93"/>
                    <a:pt x="532" y="100"/>
                    <a:pt x="531" y="105"/>
                  </a:cubicBezTo>
                  <a:cubicBezTo>
                    <a:pt x="529" y="110"/>
                    <a:pt x="527" y="113"/>
                    <a:pt x="523" y="115"/>
                  </a:cubicBezTo>
                  <a:cubicBezTo>
                    <a:pt x="521" y="125"/>
                    <a:pt x="517" y="134"/>
                    <a:pt x="511" y="141"/>
                  </a:cubicBezTo>
                  <a:cubicBezTo>
                    <a:pt x="513" y="152"/>
                    <a:pt x="516" y="160"/>
                    <a:pt x="520" y="166"/>
                  </a:cubicBezTo>
                  <a:cubicBezTo>
                    <a:pt x="524" y="168"/>
                    <a:pt x="529" y="169"/>
                    <a:pt x="534" y="168"/>
                  </a:cubicBezTo>
                  <a:cubicBezTo>
                    <a:pt x="541" y="168"/>
                    <a:pt x="548" y="168"/>
                    <a:pt x="556" y="168"/>
                  </a:cubicBezTo>
                  <a:cubicBezTo>
                    <a:pt x="559" y="172"/>
                    <a:pt x="563" y="181"/>
                    <a:pt x="566" y="193"/>
                  </a:cubicBezTo>
                  <a:lnTo>
                    <a:pt x="384" y="386"/>
                  </a:lnTo>
                  <a:lnTo>
                    <a:pt x="225" y="277"/>
                  </a:lnTo>
                  <a:lnTo>
                    <a:pt x="0" y="423"/>
                  </a:lnTo>
                  <a:cubicBezTo>
                    <a:pt x="1" y="382"/>
                    <a:pt x="7" y="279"/>
                    <a:pt x="33" y="252"/>
                  </a:cubicBezTo>
                  <a:close/>
                  <a:moveTo>
                    <a:pt x="12" y="465"/>
                  </a:moveTo>
                  <a:lnTo>
                    <a:pt x="12" y="465"/>
                  </a:lnTo>
                  <a:lnTo>
                    <a:pt x="61" y="572"/>
                  </a:lnTo>
                  <a:lnTo>
                    <a:pt x="223" y="467"/>
                  </a:lnTo>
                  <a:lnTo>
                    <a:pt x="369" y="567"/>
                  </a:lnTo>
                  <a:lnTo>
                    <a:pt x="402" y="590"/>
                  </a:lnTo>
                  <a:lnTo>
                    <a:pt x="430" y="559"/>
                  </a:lnTo>
                  <a:lnTo>
                    <a:pt x="687" y="283"/>
                  </a:lnTo>
                  <a:lnTo>
                    <a:pt x="727" y="330"/>
                  </a:lnTo>
                  <a:lnTo>
                    <a:pt x="787" y="86"/>
                  </a:lnTo>
                  <a:lnTo>
                    <a:pt x="576" y="154"/>
                  </a:lnTo>
                  <a:lnTo>
                    <a:pt x="614" y="198"/>
                  </a:lnTo>
                  <a:lnTo>
                    <a:pt x="387" y="439"/>
                  </a:lnTo>
                  <a:lnTo>
                    <a:pt x="250" y="345"/>
                  </a:lnTo>
                  <a:lnTo>
                    <a:pt x="225" y="328"/>
                  </a:lnTo>
                  <a:lnTo>
                    <a:pt x="200" y="344"/>
                  </a:lnTo>
                  <a:lnTo>
                    <a:pt x="12" y="46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l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7705" y="5654040"/>
            <a:ext cx="11518265" cy="1313815"/>
            <a:chOff x="2774" y="5359"/>
            <a:chExt cx="18139" cy="2069"/>
          </a:xfrm>
        </p:grpSpPr>
        <p:sp>
          <p:nvSpPr>
            <p:cNvPr id="7" name="矩形: 圆角 32"/>
            <p:cNvSpPr/>
            <p:nvPr/>
          </p:nvSpPr>
          <p:spPr bwMode="auto">
            <a:xfrm>
              <a:off x="2774" y="5387"/>
              <a:ext cx="2041" cy="2041"/>
            </a:xfrm>
            <a:prstGeom prst="roundRect">
              <a:avLst>
                <a:gd name="adj" fmla="val 7384"/>
              </a:avLst>
            </a:prstGeom>
            <a:solidFill>
              <a:srgbClr val="C00000"/>
            </a:solidFill>
            <a:ln w="571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algn="l" eaLnBrk="1" hangingPunct="1">
                <a:buFont typeface="Arial" panose="020B0604020202020204" pitchFamily="34" charset="0"/>
                <a:buNone/>
              </a:pPr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143" y="5359"/>
              <a:ext cx="2688" cy="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eaLnBrk="1" hangingPunct="1">
                <a:lnSpc>
                  <a:spcPts val="2400"/>
                </a:lnSpc>
                <a:buFont typeface="Arial" panose="020B0604020202020204" pitchFamily="34" charset="0"/>
                <a:buNone/>
              </a:pPr>
              <a:r>
                <a:rPr lang="zh-CN" altLang="en-US" sz="2000" b="1" dirty="0">
                  <a:latin typeface="+mj-ea"/>
                  <a:ea typeface="+mj-ea"/>
                </a:rPr>
                <a:t>课程内容要求</a:t>
              </a:r>
              <a:endParaRPr lang="zh-CN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108" y="6038"/>
              <a:ext cx="15805" cy="1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eaLnBrk="1" latinLnBrk="0" hangingPunct="1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</a:rPr>
                <a:t>各高校要重点围绕习近平新时代中国特色社会主义思想，党史、国史、改革开放史、社会主义发展史，宪法法律，中华优秀传统文化等设定课程模块，开设系列选择性必修课程。</a:t>
              </a:r>
              <a:endParaRPr lang="zh-CN" altLang="en-US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任意多边形 28"/>
            <p:cNvSpPr/>
            <p:nvPr/>
          </p:nvSpPr>
          <p:spPr bwMode="auto">
            <a:xfrm>
              <a:off x="3152" y="5765"/>
              <a:ext cx="1285" cy="128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l"/>
              <a:endParaRPr sz="135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184074" y="186385"/>
            <a:ext cx="809053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 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高校思政课是落实立德树人根本任务的关键课程</a:t>
            </a:r>
            <a:endParaRPr lang="zh-CN" alt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565848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 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思政课的改革创新</a:t>
            </a:r>
            <a:r>
              <a:rPr lang="en-US" altLang="zh-CN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——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课程思政</a:t>
            </a:r>
            <a:endParaRPr lang="zh-CN" alt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" descr="http://www.why.com.cn/epaper/webpc/qnb/images/2019-05/08/A01/res03_attpic_brie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4775" y="951865"/>
            <a:ext cx="3811905" cy="621157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" y="1229995"/>
            <a:ext cx="6174740" cy="2898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65" y="4372610"/>
            <a:ext cx="6179185" cy="25368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20" y="2031365"/>
            <a:ext cx="4542155" cy="4364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453453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  </a:t>
            </a:r>
            <a:r>
              <a:rPr lang="zh-CN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如何辅助高校上好思政课</a:t>
            </a:r>
            <a:endParaRPr lang="zh-CN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8140" y="995045"/>
            <a:ext cx="1180592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《新时代思政教育数据库》以“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深挖思政教育元素，提供思政教育资源建设素材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”的理念，提供包括课程思政、思政课程、光明慕课、全景思政、中国2050、学習阅读、时政热点七大版块资源素材。数据库内容基于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高校思政教育元素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各专业学科的培养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理念、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人才素质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等维度组合资源，从国家发展、专业学科建设、文化生活等方面传递“正能量”，引导学生树立正确的人生观、价值观和世界观。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961880" y="2941320"/>
            <a:ext cx="2520315" cy="601980"/>
            <a:chOff x="15675" y="3654"/>
            <a:chExt cx="3969" cy="948"/>
          </a:xfrm>
        </p:grpSpPr>
        <p:sp>
          <p:nvSpPr>
            <p:cNvPr id="8" name="矩形 7"/>
            <p:cNvSpPr/>
            <p:nvPr/>
          </p:nvSpPr>
          <p:spPr>
            <a:xfrm>
              <a:off x="15675" y="3654"/>
              <a:ext cx="3969" cy="9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784" y="3863"/>
              <a:ext cx="375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通识思政课程素材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961880" y="4312285"/>
            <a:ext cx="2520315" cy="601980"/>
            <a:chOff x="15675" y="3654"/>
            <a:chExt cx="3969" cy="948"/>
          </a:xfrm>
        </p:grpSpPr>
        <p:sp>
          <p:nvSpPr>
            <p:cNvPr id="12" name="矩形 11"/>
            <p:cNvSpPr/>
            <p:nvPr/>
          </p:nvSpPr>
          <p:spPr>
            <a:xfrm>
              <a:off x="15675" y="3654"/>
              <a:ext cx="3969" cy="9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5784" y="3863"/>
              <a:ext cx="375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专业课程思政素材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961880" y="5684520"/>
            <a:ext cx="2520315" cy="601980"/>
            <a:chOff x="15675" y="3654"/>
            <a:chExt cx="3969" cy="948"/>
          </a:xfrm>
        </p:grpSpPr>
        <p:sp>
          <p:nvSpPr>
            <p:cNvPr id="15" name="矩形 14"/>
            <p:cNvSpPr/>
            <p:nvPr/>
          </p:nvSpPr>
          <p:spPr>
            <a:xfrm>
              <a:off x="15675" y="3654"/>
              <a:ext cx="3969" cy="94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5784" y="3863"/>
              <a:ext cx="375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德育元素思政素材</a:t>
              </a:r>
              <a:endPara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" y="2454275"/>
            <a:ext cx="9375140" cy="4584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3682365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3.1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通识课程思政素材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1140" y="1372235"/>
            <a:ext cx="12396470" cy="116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>
              <a:lnSpc>
                <a:spcPct val="140000"/>
              </a:lnSpc>
            </a:pP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以《马克思主义基本原理概论》、《毛泽东思想和中国特色社会主义理论体系》、《思想道德修养与法律基础》等高校必修通识思政课程内容为主线，围绕</a:t>
            </a:r>
            <a:r>
              <a:rPr 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习近平新时代中国特色社会主义思想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中国的发展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红色文化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等主题提供资源素材，加深学生对国家的认知，不断增强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四个自信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激发学生传承民族文化、弘扬民族精神的历史使命与担当。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1157151" y="3185505"/>
            <a:ext cx="2076524" cy="3043114"/>
            <a:chOff x="1822821" y="3121272"/>
            <a:chExt cx="1469899" cy="2154114"/>
          </a:xfrm>
        </p:grpSpPr>
        <p:sp>
          <p:nvSpPr>
            <p:cNvPr id="11" name="矩形 10"/>
            <p:cNvSpPr/>
            <p:nvPr>
              <p:custDataLst>
                <p:tags r:id="rId2"/>
              </p:custDataLst>
            </p:nvPr>
          </p:nvSpPr>
          <p:spPr>
            <a:xfrm>
              <a:off x="1822821" y="3121272"/>
              <a:ext cx="1469899" cy="2154114"/>
            </a:xfrm>
            <a:prstGeom prst="rect">
              <a:avLst/>
            </a:prstGeom>
            <a:solidFill>
              <a:srgbClr val="FEFFFF"/>
            </a:solidFill>
            <a:ln w="3175">
              <a:solidFill>
                <a:srgbClr val="FF170C"/>
              </a:solidFill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b"/>
            <a:lstStyle/>
            <a:p>
              <a:pPr algn="r"/>
              <a:r>
                <a:rPr lang="en-US" altLang="zh-CN" dirty="0">
                  <a:solidFill>
                    <a:srgbClr val="FF170C"/>
                  </a:solidFill>
                </a:rPr>
                <a:t>A</a:t>
              </a:r>
              <a:endParaRPr lang="en-US" altLang="zh-CN" dirty="0">
                <a:solidFill>
                  <a:srgbClr val="FF170C"/>
                </a:solidFill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3"/>
              </p:custDataLst>
            </p:nvPr>
          </p:nvSpPr>
          <p:spPr>
            <a:xfrm>
              <a:off x="1822821" y="3121272"/>
              <a:ext cx="1469899" cy="2154114"/>
            </a:xfrm>
            <a:custGeom>
              <a:avLst/>
              <a:gdLst>
                <a:gd name="connsiteX0" fmla="*/ 315233 w 1469899"/>
                <a:gd name="connsiteY0" fmla="*/ 0 h 2154114"/>
                <a:gd name="connsiteX1" fmla="*/ 1469899 w 1469899"/>
                <a:gd name="connsiteY1" fmla="*/ 0 h 2154114"/>
                <a:gd name="connsiteX2" fmla="*/ 1469899 w 1469899"/>
                <a:gd name="connsiteY2" fmla="*/ 1639986 h 2154114"/>
                <a:gd name="connsiteX3" fmla="*/ 1403329 w 1469899"/>
                <a:gd name="connsiteY3" fmla="*/ 1676769 h 2154114"/>
                <a:gd name="connsiteX4" fmla="*/ 824139 w 1469899"/>
                <a:gd name="connsiteY4" fmla="*/ 2147568 h 2154114"/>
                <a:gd name="connsiteX5" fmla="*/ 760847 w 1469899"/>
                <a:gd name="connsiteY5" fmla="*/ 2154114 h 2154114"/>
                <a:gd name="connsiteX6" fmla="*/ 0 w 1469899"/>
                <a:gd name="connsiteY6" fmla="*/ 2154114 h 2154114"/>
                <a:gd name="connsiteX7" fmla="*/ 0 w 1469899"/>
                <a:gd name="connsiteY7" fmla="*/ 265007 h 2154114"/>
                <a:gd name="connsiteX8" fmla="*/ 34350 w 1469899"/>
                <a:gd name="connsiteY8" fmla="*/ 258030 h 2154114"/>
                <a:gd name="connsiteX9" fmla="*/ 310439 w 1469899"/>
                <a:gd name="connsiteY9" fmla="*/ 3301 h 2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899" h="2154114">
                  <a:moveTo>
                    <a:pt x="315233" y="0"/>
                  </a:moveTo>
                  <a:lnTo>
                    <a:pt x="1469899" y="0"/>
                  </a:lnTo>
                  <a:lnTo>
                    <a:pt x="1469899" y="1639986"/>
                  </a:lnTo>
                  <a:lnTo>
                    <a:pt x="1403329" y="1676769"/>
                  </a:lnTo>
                  <a:cubicBezTo>
                    <a:pt x="1111834" y="1857147"/>
                    <a:pt x="1178301" y="2094167"/>
                    <a:pt x="824139" y="2147568"/>
                  </a:cubicBezTo>
                  <a:lnTo>
                    <a:pt x="760847" y="2154114"/>
                  </a:lnTo>
                  <a:lnTo>
                    <a:pt x="0" y="2154114"/>
                  </a:lnTo>
                  <a:lnTo>
                    <a:pt x="0" y="265007"/>
                  </a:lnTo>
                  <a:lnTo>
                    <a:pt x="34350" y="258030"/>
                  </a:lnTo>
                  <a:cubicBezTo>
                    <a:pt x="190330" y="216997"/>
                    <a:pt x="182571" y="101294"/>
                    <a:pt x="310439" y="3301"/>
                  </a:cubicBezTo>
                  <a:close/>
                </a:path>
              </a:pathLst>
            </a:custGeom>
            <a:solidFill>
              <a:srgbClr val="FF170C"/>
            </a:solidFill>
            <a:ln>
              <a:noFill/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sz="2000" b="1" smtClean="0">
                  <a:solidFill>
                    <a:srgbClr val="FFFFFF"/>
                  </a:solidFill>
                </a:rPr>
                <a:t>思政课程</a:t>
              </a:r>
              <a:endParaRPr lang="zh-CN" altLang="en-US" sz="2000" b="1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4"/>
            </p:custDataLst>
          </p:nvPr>
        </p:nvGrpSpPr>
        <p:grpSpPr>
          <a:xfrm>
            <a:off x="5113203" y="3185505"/>
            <a:ext cx="2076524" cy="3043114"/>
            <a:chOff x="1822821" y="3121272"/>
            <a:chExt cx="1469899" cy="2154114"/>
          </a:xfrm>
        </p:grpSpPr>
        <p:sp>
          <p:nvSpPr>
            <p:cNvPr id="15" name="矩形 14"/>
            <p:cNvSpPr/>
            <p:nvPr>
              <p:custDataLst>
                <p:tags r:id="rId5"/>
              </p:custDataLst>
            </p:nvPr>
          </p:nvSpPr>
          <p:spPr>
            <a:xfrm>
              <a:off x="1822821" y="3121272"/>
              <a:ext cx="1469899" cy="2154114"/>
            </a:xfrm>
            <a:prstGeom prst="rect">
              <a:avLst/>
            </a:prstGeom>
            <a:solidFill>
              <a:srgbClr val="FEFFFF"/>
            </a:solidFill>
            <a:ln w="3175">
              <a:solidFill>
                <a:srgbClr val="FF170C"/>
              </a:solidFill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b"/>
            <a:lstStyle/>
            <a:p>
              <a:pPr algn="r"/>
              <a:r>
                <a:rPr lang="en-US" altLang="zh-CN" dirty="0">
                  <a:solidFill>
                    <a:srgbClr val="FF170C"/>
                  </a:solidFill>
                </a:rPr>
                <a:t>B</a:t>
              </a:r>
              <a:endParaRPr lang="en-US" altLang="zh-CN" dirty="0">
                <a:solidFill>
                  <a:srgbClr val="FF170C"/>
                </a:solidFill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6"/>
              </p:custDataLst>
            </p:nvPr>
          </p:nvSpPr>
          <p:spPr>
            <a:xfrm>
              <a:off x="1822821" y="3121272"/>
              <a:ext cx="1469899" cy="2154114"/>
            </a:xfrm>
            <a:custGeom>
              <a:avLst/>
              <a:gdLst>
                <a:gd name="connsiteX0" fmla="*/ 315233 w 1469899"/>
                <a:gd name="connsiteY0" fmla="*/ 0 h 2154114"/>
                <a:gd name="connsiteX1" fmla="*/ 1469899 w 1469899"/>
                <a:gd name="connsiteY1" fmla="*/ 0 h 2154114"/>
                <a:gd name="connsiteX2" fmla="*/ 1469899 w 1469899"/>
                <a:gd name="connsiteY2" fmla="*/ 1639986 h 2154114"/>
                <a:gd name="connsiteX3" fmla="*/ 1403329 w 1469899"/>
                <a:gd name="connsiteY3" fmla="*/ 1676769 h 2154114"/>
                <a:gd name="connsiteX4" fmla="*/ 824139 w 1469899"/>
                <a:gd name="connsiteY4" fmla="*/ 2147568 h 2154114"/>
                <a:gd name="connsiteX5" fmla="*/ 760847 w 1469899"/>
                <a:gd name="connsiteY5" fmla="*/ 2154114 h 2154114"/>
                <a:gd name="connsiteX6" fmla="*/ 0 w 1469899"/>
                <a:gd name="connsiteY6" fmla="*/ 2154114 h 2154114"/>
                <a:gd name="connsiteX7" fmla="*/ 0 w 1469899"/>
                <a:gd name="connsiteY7" fmla="*/ 265007 h 2154114"/>
                <a:gd name="connsiteX8" fmla="*/ 34350 w 1469899"/>
                <a:gd name="connsiteY8" fmla="*/ 258030 h 2154114"/>
                <a:gd name="connsiteX9" fmla="*/ 310439 w 1469899"/>
                <a:gd name="connsiteY9" fmla="*/ 3301 h 2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899" h="2154114">
                  <a:moveTo>
                    <a:pt x="315233" y="0"/>
                  </a:moveTo>
                  <a:lnTo>
                    <a:pt x="1469899" y="0"/>
                  </a:lnTo>
                  <a:lnTo>
                    <a:pt x="1469899" y="1639986"/>
                  </a:lnTo>
                  <a:lnTo>
                    <a:pt x="1403329" y="1676769"/>
                  </a:lnTo>
                  <a:cubicBezTo>
                    <a:pt x="1111834" y="1857147"/>
                    <a:pt x="1178301" y="2094167"/>
                    <a:pt x="824139" y="2147568"/>
                  </a:cubicBezTo>
                  <a:lnTo>
                    <a:pt x="760847" y="2154114"/>
                  </a:lnTo>
                  <a:lnTo>
                    <a:pt x="0" y="2154114"/>
                  </a:lnTo>
                  <a:lnTo>
                    <a:pt x="0" y="265007"/>
                  </a:lnTo>
                  <a:lnTo>
                    <a:pt x="34350" y="258030"/>
                  </a:lnTo>
                  <a:cubicBezTo>
                    <a:pt x="190330" y="216997"/>
                    <a:pt x="182571" y="101294"/>
                    <a:pt x="310439" y="3301"/>
                  </a:cubicBezTo>
                  <a:close/>
                </a:path>
              </a:pathLst>
            </a:custGeom>
            <a:solidFill>
              <a:srgbClr val="FF170C"/>
            </a:solidFill>
            <a:ln>
              <a:noFill/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sz="20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中国</a:t>
              </a:r>
              <a:r>
                <a:rPr lang="en-US" altLang="zh-CN" sz="20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2050</a:t>
              </a:r>
              <a:endParaRPr lang="en-US" altLang="zh-CN" sz="20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9069254" y="3185505"/>
            <a:ext cx="2076524" cy="3043114"/>
            <a:chOff x="1822821" y="3121272"/>
            <a:chExt cx="1469899" cy="2154114"/>
          </a:xfrm>
        </p:grpSpPr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>
              <a:off x="1822821" y="3121272"/>
              <a:ext cx="1469899" cy="2154114"/>
            </a:xfrm>
            <a:prstGeom prst="rect">
              <a:avLst/>
            </a:prstGeom>
            <a:solidFill>
              <a:srgbClr val="FEFFFF"/>
            </a:solidFill>
            <a:ln w="3175">
              <a:solidFill>
                <a:srgbClr val="FF170C"/>
              </a:solidFill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b"/>
            <a:lstStyle/>
            <a:p>
              <a:pPr algn="r"/>
              <a:r>
                <a:rPr lang="en-US" altLang="zh-CN" dirty="0">
                  <a:solidFill>
                    <a:srgbClr val="FF170C"/>
                  </a:solidFill>
                </a:rPr>
                <a:t>C</a:t>
              </a:r>
              <a:endParaRPr lang="en-US" altLang="zh-CN" dirty="0">
                <a:solidFill>
                  <a:srgbClr val="FF170C"/>
                </a:solidFill>
              </a:endParaRPr>
            </a:p>
          </p:txBody>
        </p:sp>
        <p:sp>
          <p:nvSpPr>
            <p:cNvPr id="19" name="任意多边形 18"/>
            <p:cNvSpPr/>
            <p:nvPr>
              <p:custDataLst>
                <p:tags r:id="rId9"/>
              </p:custDataLst>
            </p:nvPr>
          </p:nvSpPr>
          <p:spPr>
            <a:xfrm>
              <a:off x="1822821" y="3121272"/>
              <a:ext cx="1469899" cy="2154114"/>
            </a:xfrm>
            <a:custGeom>
              <a:avLst/>
              <a:gdLst>
                <a:gd name="connsiteX0" fmla="*/ 315233 w 1469899"/>
                <a:gd name="connsiteY0" fmla="*/ 0 h 2154114"/>
                <a:gd name="connsiteX1" fmla="*/ 1469899 w 1469899"/>
                <a:gd name="connsiteY1" fmla="*/ 0 h 2154114"/>
                <a:gd name="connsiteX2" fmla="*/ 1469899 w 1469899"/>
                <a:gd name="connsiteY2" fmla="*/ 1639986 h 2154114"/>
                <a:gd name="connsiteX3" fmla="*/ 1403329 w 1469899"/>
                <a:gd name="connsiteY3" fmla="*/ 1676769 h 2154114"/>
                <a:gd name="connsiteX4" fmla="*/ 824139 w 1469899"/>
                <a:gd name="connsiteY4" fmla="*/ 2147568 h 2154114"/>
                <a:gd name="connsiteX5" fmla="*/ 760847 w 1469899"/>
                <a:gd name="connsiteY5" fmla="*/ 2154114 h 2154114"/>
                <a:gd name="connsiteX6" fmla="*/ 0 w 1469899"/>
                <a:gd name="connsiteY6" fmla="*/ 2154114 h 2154114"/>
                <a:gd name="connsiteX7" fmla="*/ 0 w 1469899"/>
                <a:gd name="connsiteY7" fmla="*/ 265007 h 2154114"/>
                <a:gd name="connsiteX8" fmla="*/ 34350 w 1469899"/>
                <a:gd name="connsiteY8" fmla="*/ 258030 h 2154114"/>
                <a:gd name="connsiteX9" fmla="*/ 310439 w 1469899"/>
                <a:gd name="connsiteY9" fmla="*/ 3301 h 2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9899" h="2154114">
                  <a:moveTo>
                    <a:pt x="315233" y="0"/>
                  </a:moveTo>
                  <a:lnTo>
                    <a:pt x="1469899" y="0"/>
                  </a:lnTo>
                  <a:lnTo>
                    <a:pt x="1469899" y="1639986"/>
                  </a:lnTo>
                  <a:lnTo>
                    <a:pt x="1403329" y="1676769"/>
                  </a:lnTo>
                  <a:cubicBezTo>
                    <a:pt x="1111834" y="1857147"/>
                    <a:pt x="1178301" y="2094167"/>
                    <a:pt x="824139" y="2147568"/>
                  </a:cubicBezTo>
                  <a:lnTo>
                    <a:pt x="760847" y="2154114"/>
                  </a:lnTo>
                  <a:lnTo>
                    <a:pt x="0" y="2154114"/>
                  </a:lnTo>
                  <a:lnTo>
                    <a:pt x="0" y="265007"/>
                  </a:lnTo>
                  <a:lnTo>
                    <a:pt x="34350" y="258030"/>
                  </a:lnTo>
                  <a:cubicBezTo>
                    <a:pt x="190330" y="216997"/>
                    <a:pt x="182571" y="101294"/>
                    <a:pt x="310439" y="3301"/>
                  </a:cubicBezTo>
                  <a:close/>
                </a:path>
              </a:pathLst>
            </a:custGeom>
            <a:solidFill>
              <a:srgbClr val="FF170C"/>
            </a:solidFill>
            <a:ln>
              <a:noFill/>
            </a:ln>
          </p:spPr>
          <p:style>
            <a:lnRef idx="2">
              <a:srgbClr val="FAA5C1">
                <a:shade val="50000"/>
              </a:srgbClr>
            </a:lnRef>
            <a:fillRef idx="1">
              <a:srgbClr val="FAA5C1"/>
            </a:fillRef>
            <a:effectRef idx="0">
              <a:srgbClr val="FAA5C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zh-CN" altLang="en-US" sz="20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全景思政</a:t>
              </a:r>
              <a:endParaRPr lang="zh-CN" altLang="en-US" sz="20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84074" y="186385"/>
            <a:ext cx="2580640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3.1.1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思政课程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等腰三角形 2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650" y="1103630"/>
            <a:ext cx="6169660" cy="1450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基于高校开设《马克思主义基本原理概论》、《毛泽东思想和中国特色社会主义理论体系概论》、《思想道德修养与法律基础》、《中国近代史纲要》、《形势与政策》五门</a:t>
            </a:r>
            <a:r>
              <a:rPr lang="zh-CN" sz="1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必修思政课程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提供不同</a:t>
            </a:r>
            <a:r>
              <a:rPr lang="zh-CN" sz="1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章节内容资源素材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</a:t>
            </a:r>
            <a:endParaRPr lang="zh-CN" sz="16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0" y="2741930"/>
            <a:ext cx="7557770" cy="4324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 descr="111"/>
          <p:cNvPicPr>
            <a:picLocks noChangeAspect="1"/>
          </p:cNvPicPr>
          <p:nvPr/>
        </p:nvPicPr>
        <p:blipFill>
          <a:blip r:embed="rId2"/>
          <a:srcRect b="60632"/>
          <a:stretch>
            <a:fillRect/>
          </a:stretch>
        </p:blipFill>
        <p:spPr>
          <a:xfrm>
            <a:off x="6498590" y="923290"/>
            <a:ext cx="6254115" cy="62642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687666" y="294336"/>
            <a:ext cx="360040" cy="310379"/>
          </a:xfrm>
          <a:prstGeom prst="triangle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7020" y="1163955"/>
            <a:ext cx="7013575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latinLnBrk="0" hangingPunct="1">
              <a:lnSpc>
                <a:spcPct val="140000"/>
              </a:lnSpc>
              <a:spcBef>
                <a:spcPts val="1200"/>
              </a:spcBef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记录国家人民在党的领导下实现中国两个百年目标的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奋斗历程，展望未来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将信息资源与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教材知识点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融合，制定相应的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专题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内容，共将其划分为：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1919—1949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革命取得胜利、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1949—1978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社会主义摸索阶段、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1978—2018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改革开放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年的发展以及当下热点专题学习内容。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84074" y="186385"/>
            <a:ext cx="2745740" cy="525780"/>
          </a:xfrm>
          <a:prstGeom prst="rect">
            <a:avLst/>
          </a:prstGeom>
          <a:noFill/>
        </p:spPr>
        <p:txBody>
          <a:bodyPr wrap="none" lIns="96433" tIns="48216" rIns="96433" bIns="48216" rtlCol="0">
            <a:spAutoFit/>
          </a:bodyPr>
          <a:lstStyle/>
          <a:p>
            <a:pPr defTabSz="963930"/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3.1.2 </a:t>
            </a:r>
            <a:r>
              <a:rPr lang="zh-CN" alt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中国</a:t>
            </a:r>
            <a:r>
              <a:rPr lang="en-US" altLang="zh-CN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2050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111"/>
          <p:cNvPicPr>
            <a:picLocks noChangeAspect="1"/>
          </p:cNvPicPr>
          <p:nvPr/>
        </p:nvPicPr>
        <p:blipFill>
          <a:blip r:embed="rId1"/>
          <a:srcRect t="2843" b="7891"/>
          <a:stretch>
            <a:fillRect/>
          </a:stretch>
        </p:blipFill>
        <p:spPr>
          <a:xfrm>
            <a:off x="7676515" y="414655"/>
            <a:ext cx="4587875" cy="7158355"/>
          </a:xfrm>
          <a:prstGeom prst="rect">
            <a:avLst/>
          </a:prstGeom>
        </p:spPr>
      </p:pic>
      <p:pic>
        <p:nvPicPr>
          <p:cNvPr id="3" name="图片 2" descr="222"/>
          <p:cNvPicPr>
            <a:picLocks noChangeAspect="1"/>
          </p:cNvPicPr>
          <p:nvPr/>
        </p:nvPicPr>
        <p:blipFill>
          <a:blip r:embed="rId2"/>
          <a:srcRect t="6529" b="14078"/>
          <a:stretch>
            <a:fillRect/>
          </a:stretch>
        </p:blipFill>
        <p:spPr>
          <a:xfrm>
            <a:off x="180975" y="2718435"/>
            <a:ext cx="7226300" cy="5428615"/>
          </a:xfrm>
          <a:prstGeom prst="rect">
            <a:avLst/>
          </a:prstGeom>
        </p:spPr>
      </p:pic>
      <p:cxnSp>
        <p:nvCxnSpPr>
          <p:cNvPr id="9" name="曲线连接符 8"/>
          <p:cNvCxnSpPr/>
          <p:nvPr/>
        </p:nvCxnSpPr>
        <p:spPr>
          <a:xfrm rot="10800000">
            <a:off x="6788785" y="5056505"/>
            <a:ext cx="3216275" cy="1465580"/>
          </a:xfrm>
          <a:prstGeom prst="curvedConnector3">
            <a:avLst>
              <a:gd name="adj1" fmla="val 4999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3.3|0.8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i*1_3"/>
  <p:tag name="KSO_WM_UNIT_TYPE" val="m_i"/>
  <p:tag name="KSO_WM_UNIT_INDEX" val="1_3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  <p:tag name="KSO_WM_UNIT_DIAGRAM_SCHEMECOLOR_ID" val="5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h_f*1_3_1"/>
  <p:tag name="KSO_WM_UNIT_TYPE" val="m_h_f"/>
  <p:tag name="KSO_WM_UNIT_INDEX" val="1_3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5"/>
</p:tagLst>
</file>

<file path=ppt/tags/tag12.xml><?xml version="1.0" encoding="utf-8"?>
<p:tagLst xmlns:p="http://schemas.openxmlformats.org/presentationml/2006/main">
  <p:tag name="TIMING" val="|3.3|0.8"/>
</p:tagLst>
</file>

<file path=ppt/tags/tag2.xml><?xml version="1.0" encoding="utf-8"?>
<p:tagLst xmlns:p="http://schemas.openxmlformats.org/presentationml/2006/main">
  <p:tag name="TIMING" val="|1.8|3.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85_3*i*0"/>
  <p:tag name="KSO_WM_TEMPLATE_CATEGORY" val="diagram"/>
  <p:tag name="KSO_WM_TEMPLATE_INDEX" val="160485"/>
  <p:tag name="KSO_WM_UNIT_INDEX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i*1_1"/>
  <p:tag name="KSO_WM_UNIT_TYPE" val="m_i"/>
  <p:tag name="KSO_WM_UNIT_INDEX" val="1_1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  <p:tag name="KSO_WM_UNIT_DIAGRAM_SCHEMECOLOR_ID" val="5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h_f*1_1_1"/>
  <p:tag name="KSO_WM_UNIT_TYPE" val="m_h_f"/>
  <p:tag name="KSO_WM_UNIT_INDEX" val="1_1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5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85_3*i*5"/>
  <p:tag name="KSO_WM_TEMPLATE_CATEGORY" val="diagram"/>
  <p:tag name="KSO_WM_TEMPLATE_INDEX" val="160485"/>
  <p:tag name="KSO_WM_UNIT_INDEX" val="5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i*1_2"/>
  <p:tag name="KSO_WM_UNIT_TYPE" val="m_i"/>
  <p:tag name="KSO_WM_UNIT_INDEX" val="1_2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  <p:tag name="KSO_WM_UNIT_DIAGRAM_SCHEMECOLOR_ID" val="5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85"/>
  <p:tag name="KSO_WM_UNIT_ID" val="diagram160485_3*m_h_f*1_2_1"/>
  <p:tag name="KSO_WM_UNIT_TYPE" val="m_h_f"/>
  <p:tag name="KSO_WM_UNIT_INDEX" val="1_2_1"/>
  <p:tag name="KSO_WM_UNIT_CLEAR" val="1"/>
  <p:tag name="KSO_WM_UNIT_LAYERLEVEL" val="1_1_1"/>
  <p:tag name="KSO_WM_UNIT_VALUE" val="35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5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85_3*i*10"/>
  <p:tag name="KSO_WM_TEMPLATE_CATEGORY" val="diagram"/>
  <p:tag name="KSO_WM_TEMPLATE_INDEX" val="160485"/>
  <p:tag name="KSO_WM_UNIT_INDEX" val="10"/>
</p:tagLst>
</file>

<file path=ppt/theme/theme1.xml><?xml version="1.0" encoding="utf-8"?>
<a:theme xmlns:a="http://schemas.openxmlformats.org/drawingml/2006/main" name="自定义设计方案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2415</Words>
  <Application>WPS 演示</Application>
  <PresentationFormat>自定义</PresentationFormat>
  <Paragraphs>142</Paragraphs>
  <Slides>16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微软雅黑</vt:lpstr>
      <vt:lpstr>Arial Unicode MS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</dc:title>
  <dc:creator/>
  <cp:lastModifiedBy>霞</cp:lastModifiedBy>
  <cp:revision>170</cp:revision>
  <dcterms:created xsi:type="dcterms:W3CDTF">2017-04-05T10:58:00Z</dcterms:created>
  <dcterms:modified xsi:type="dcterms:W3CDTF">2019-09-16T02:32:39Z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